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7"/>
  </p:notesMasterIdLst>
  <p:sldIdLst>
    <p:sldId id="256" r:id="rId2"/>
    <p:sldId id="257" r:id="rId3"/>
    <p:sldId id="302" r:id="rId4"/>
    <p:sldId id="304" r:id="rId5"/>
    <p:sldId id="322" r:id="rId6"/>
    <p:sldId id="344" r:id="rId7"/>
    <p:sldId id="335" r:id="rId8"/>
    <p:sldId id="333" r:id="rId9"/>
    <p:sldId id="303" r:id="rId10"/>
    <p:sldId id="343" r:id="rId11"/>
    <p:sldId id="331" r:id="rId12"/>
    <p:sldId id="336" r:id="rId13"/>
    <p:sldId id="338" r:id="rId14"/>
    <p:sldId id="337" r:id="rId15"/>
    <p:sldId id="339" r:id="rId16"/>
    <p:sldId id="345" r:id="rId17"/>
    <p:sldId id="340" r:id="rId18"/>
    <p:sldId id="346" r:id="rId19"/>
    <p:sldId id="347" r:id="rId20"/>
    <p:sldId id="323" r:id="rId21"/>
    <p:sldId id="327" r:id="rId22"/>
    <p:sldId id="341" r:id="rId23"/>
    <p:sldId id="325" r:id="rId24"/>
    <p:sldId id="370" r:id="rId25"/>
    <p:sldId id="326" r:id="rId26"/>
    <p:sldId id="328" r:id="rId27"/>
    <p:sldId id="330" r:id="rId28"/>
    <p:sldId id="371" r:id="rId29"/>
    <p:sldId id="348" r:id="rId30"/>
    <p:sldId id="351" r:id="rId31"/>
    <p:sldId id="375" r:id="rId32"/>
    <p:sldId id="320" r:id="rId33"/>
    <p:sldId id="321" r:id="rId34"/>
    <p:sldId id="288" r:id="rId35"/>
    <p:sldId id="354" r:id="rId36"/>
    <p:sldId id="357" r:id="rId37"/>
    <p:sldId id="367" r:id="rId38"/>
    <p:sldId id="355" r:id="rId39"/>
    <p:sldId id="372" r:id="rId40"/>
    <p:sldId id="373" r:id="rId41"/>
    <p:sldId id="356" r:id="rId42"/>
    <p:sldId id="358" r:id="rId43"/>
    <p:sldId id="359" r:id="rId44"/>
    <p:sldId id="360" r:id="rId45"/>
    <p:sldId id="361" r:id="rId46"/>
    <p:sldId id="362" r:id="rId47"/>
    <p:sldId id="368" r:id="rId48"/>
    <p:sldId id="363" r:id="rId49"/>
    <p:sldId id="364" r:id="rId50"/>
    <p:sldId id="365" r:id="rId51"/>
    <p:sldId id="366" r:id="rId52"/>
    <p:sldId id="369" r:id="rId53"/>
    <p:sldId id="376" r:id="rId54"/>
    <p:sldId id="377" r:id="rId55"/>
    <p:sldId id="374" r:id="rId56"/>
  </p:sldIdLst>
  <p:sldSz cx="12192000" cy="6858000"/>
  <p:notesSz cx="6858000" cy="9144000"/>
  <p:embeddedFontLst>
    <p:embeddedFont>
      <p:font typeface="Calibri" panose="020F0502020204030204" pitchFamily="34" charset="0"/>
      <p:regular r:id="rId58"/>
      <p:bold r:id="rId59"/>
      <p:italic r:id="rId60"/>
      <p:boldItalic r:id="rId61"/>
    </p:embeddedFont>
    <p:embeddedFont>
      <p:font typeface="Gill Sans" panose="020B0604020202020204"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4" roundtripDataSignature="AMtx7mjfra3h7UlpC7Bog04oPEQ2TIWQ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1127E0-6D83-56F7-3FBA-2C6F8874BBC2}" v="77" dt="2020-01-29T14:07:07.387"/>
    <p1510:client id="{48002535-E356-C935-8B33-708A5E091E27}" v="31" dt="2020-01-29T01:55:25.354"/>
    <p1510:client id="{5B38CF76-E8FF-7D49-9134-B8B5DCBCE29E}" v="2629" dt="2020-01-29T15:32:59.299"/>
    <p1510:client id="{5B58F5DE-9C67-4CBB-EA0D-83E73A5A385E}" v="24" dt="2020-01-28T23:37:58.114"/>
    <p1510:client id="{5EA5BD14-A2A3-8207-6C0A-A6FE59944F1E}" v="2" dt="2020-01-29T19:09:39.448"/>
    <p1510:client id="{5F09BB6F-356A-054F-BFFF-A3D7508066FC}" v="9107" dt="2020-01-29T16:45:14.615"/>
    <p1510:client id="{6EB89755-4281-19AB-DACB-1854C628892D}" v="1" dt="2020-01-29T19:10:00.385"/>
    <p1510:client id="{96F6CBF3-2E4C-BAEF-14DA-ADF838614E9B}" v="2" dt="2020-01-29T01:11:26.431"/>
    <p1510:client id="{AA8BEAE5-DCCE-416F-ABBD-528A0044E7AB}" v="9325" dt="2020-01-29T16:54:26.044"/>
    <p1510:client id="{B2EC42C1-4C70-4199-868E-B32995C9D4A0}" v="2004" dt="2020-01-29T01:35:34.117"/>
    <p1510:client id="{F7C69B44-FF60-85D3-091D-F2BE2EAD9EFE}" v="678" dt="2020-01-29T06:37:28.2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customschemas.google.com/relationships/presentationmetadata" Target="meta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5:18.056"/>
    </inkml:context>
    <inkml:brush xml:id="br0">
      <inkml:brushProperty name="width" value="0.1" units="cm"/>
      <inkml:brushProperty name="height" value="0.1" units="cm"/>
      <inkml:brushProperty name="color" value="#F6630D"/>
    </inkml:brush>
  </inkml:definitions>
  <inkml:trace contextRef="#ctx0" brushRef="#br0">1 1440 24575,'16'0'0,"3"0"0,5 0 0,1 0 0,-1 0 0,0-5 0,1 3 0,6-3 0,-5-1 0,5 5 0,-7-10 0,-5 10 0,4-11 0,-10 11 0,4-10 0,0 10 0,-4-9 0,4 4 0,-6-1 0,7-3 0,-6 8 0,6-3 0,-1-1 0,-4 5 0,4-5 0,0 6 0,-4-5 0,4 4 0,-6-4 0,1 5 0,5 0 0,-5 0 0,6 0 0,-7 0 0,0 0 0,1-5 0,-1 4 0,0-9 0,0 8 0,0-8 0,0 4 0,1 0 0,-6-4 0,4 8 0,-4-8 0,5 9 0,1-4 0,-1 0 0,0 4 0,1-10 0,-1 5 0,0-5 0,1 4 0,-1-3 0,0 9 0,-4-10 0,3 5 0,-4 0 0,0-5 0,4 5 0,-3-5 0,4-1 0,0 1 0,0 5 0,0-5 0,0 10 0,0-9 0,1 9 0,-1-10 0,0 10 0,-4-9 0,3 9 0,-4-10 0,5 10 0,1-9 0,-1 9 0,0-10 0,1 5 0,-1 0 0,0 1 0,-5 0 0,4 3 0,-3-8 0,4 9 0,0-9 0,1 8 0,-1-8 0,0 4 0,1-6 0,-1 6 0,0-4 0,1 8 0,-1-3 0,0 0 0,1-1 0,-1-6 0,0 1 0,0 5 0,0-4 0,0 9 0,1-9 0,-1 8 0,-5-8 0,4 9 0,-4-4 0,1 0 0,2-2 0,-2 1 0,4-5 0,0 5 0,1-5 0,-1-1 0,0 1 0,1-1 0,-1 0 0,0 6 0,1-4 0,-1 9 0,-5-10 0,4 10 0,-4-9 0,6 9 0,-6-9 0,4 8 0,-4-8 0,6 4 0,-1-1 0,1-3 0,-1 9 0,0-9 0,1 8 0,-1-8 0,0 4 0,1-1 0,-1-3 0,0 9 0,-5-9 0,4 9 0,-4-5 0,5 1 0,1 4 0,-1-9 0,0 3 0,1 1 0,5-5 0,-4 10 0,4-10 0,-6 10 0,1-9 0,-1 9 0,0-10 0,1 10 0,5-10 0,-4 5 0,4-1 0,0 2 0,-4 0 0,4-1 0,-6-1 0,0 2 0,7 0 0,-6 3 0,6-8 0,-7 8 0,0-3 0,1 0 0,-1 4 0,0-4 0,1-1 0,-1 5 0,6-9 0,-4 8 0,4-8 0,-6 8 0,1-3 0,-1 0 0,0-1 0,0-6 0,0 1 0,1 5 0,-1-4 0,0 9 0,-5-9 0,4 3 0,-3 1 0,4-5 0,0 10 0,1-9 0,-1 9 0,0-4 0,-4-1 0,3 5 0,-4-9 0,5 9 0,1-10 0,-1 5 0,1-5 0,-1 4 0,-5-3 0,4 3 0,-3 1 0,-1-4 0,4 9 0,-4-4 0,5 0 0,0-2 0,0 1 0,-4-4 0,3 9 0,-4-10 0,5 5 0,1 0 0,-1-5 0,0 10 0,-4-9 0,3 4 0,-4-1 0,5-3 0,1 4 0,-1-1 0,0-3 0,1 3 0,-1-4 0,0 0 0,1-1 0,-1 1 0,0 0 0,0-1 0,0 1 0,0 5 0,0-4 0,-1 9 0,-8-4 0,-9 5 0,-6 0 0,-17 0 0,10 0 0,-11 6 0,6 0 0,0 7 0,1-1 0,-7 0 0,10 0 0,-9 1 0,17-2 0,-4-4 0,6-2 0,-1 0 0,6 1 0,-5 0 0,5-1 0,-5-5 0,-1 0 0,1 0 0,-1 0 0,1 0 0,-1 0 0,1 0 0,14 0 0,0 0 0,19 0 0,-10 0 0,11 0 0,-10 0 0,10 0 0,-4 0 0,-1 0 0,0-5 0,-1 4 0,-5-10 0,6 10 0,-7-4 0,0 5 0,0-5 0,1 4 0,-1-5 0,0 1 0,0 4 0,1-4 0,5 5 0,-4-5 0,4 4 0,-6-5 0,0 6 0,1 0 0,-6 5 0,-7 7 0,-5 1 0,-1 4 0,-3-6 0,8 1 0,-3-1 0,5 0 0,0 1 0,0-1 0,0 0 0,0 0 0,0 0 0,0 0 0,0 0 0,-5 0 0,4 0 0,-4 1 0,5-1 0,0 0 0,0 0 0,-5-5 0,3 4 0,-3-4 0,5 5 0,0-5 0,0-1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5:28.322"/>
    </inkml:context>
    <inkml:brush xml:id="br0">
      <inkml:brushProperty name="width" value="0.1" units="cm"/>
      <inkml:brushProperty name="height" value="0.1" units="cm"/>
      <inkml:brushProperty name="color" value="#F6630D"/>
    </inkml:brush>
  </inkml:definitions>
  <inkml:trace contextRef="#ctx0" brushRef="#br0">1 0 24575,'0'23'0,"0"0"0,0 2 0,0-1 0,0 0 0,0-5 0,0 4 0,0-10 0,0 4 0,0-6 0,0 1 0,0-1 0,0 0 0,5 1 0,-4-1 0,4 0 0,-5 1 0,5-1 0,-3 0 0,8 1 0,-9-1 0,9 0 0,-9 1 0,9-1 0,-8 0 0,8 1 0,-9 5 0,9 1 0,-8 1 0,8 4 0,-8-10 0,9 10 0,-5-5 0,6 1 0,-5-2 0,3 0 0,-3-4 0,5 10 0,-1-10 0,1 4 0,0-6 0,-6 7 0,4-6 0,-9 5 0,4-5 0,1 5 0,-5-4 0,4 10 0,-5-10 0,0 10 0,5-11 0,-3 6 0,3-7 0,0 6 0,-3-4 0,3 4 0,0-6 0,-4 1 0,4 5 0,0 1 0,2 0 0,-1-2 0,-1-4 0,0-1 0,-4 0 0,4 1 0,0-1 0,-3 1 0,8-6 0,-9 4 0,9-4 0,-9 5 0,4 1 0,0-1 0,-3 0 0,3 1 0,-5-1 0,5 0 0,-4 1 0,9-1 0,-9 0 0,9 1 0,-8-1 0,8 0 0,-9 1 0,9-1 0,-4 0 0,6 1 0,-1-1 0,0 0 0,0 0 0,1-4 0,-1 3 0,0-4 0,1 0 0,-1-1 0,0 0 0,1-3 0,-6 8 0,4-9 0,-4 4 0,1 0 0,3 1 0,-4 0 0,0 4 0,4-3 0,-4 4 0,6-5 0,-1 4 0,-5-3 0,5 4 0,-5 0 0,5 1 0,0-1 0,1 0 0,-6 1 0,4-6 0,-4 4 0,1-4 0,3 1 0,-4 3 0,6-4 0,-1 5 0,-5 1 0,4-6 0,-9 4 0,9-4 0,-4 5 0,1 0 0,-3 0 0,-4 0 0,5 1 0,2-1 0,-1 0 0,4 0 0,-9 1 0,9-1 0,-4 0 0,1 1 0,3-1 0,-9 0 0,9-5 0,-9 5 0,9-5 0,-4 0 0,5 4 0,0-9 0,1 9 0,-1-8 0,0 8 0,1-9 0,-1 9 0,0-4 0,1 1 0,-1 3 0,0-4 0,1 5 0,-1 1 0,0-1 0,1 0 0,-1 0 0,0 1 0,0-1 0,1-5 0,-6 4 0,4-4 0,-4 6 0,5-1 0,1 0 0,-1 0 0,-5 1 0,4-1 0,-4 0 0,1 1 0,3-1 0,-4 0 0,5 1 0,1 5 0,0-4 0,-1 4 0,-4-6 0,3 6 0,-4-4 0,6 4 0,-6-6 0,4 1 0,-3-1 0,4 0 0,0 1 0,1-1 0,-1 0 0,0 1 0,1-1 0,-1 0 0,6 1 0,-4 0 0,4-1 0,0 1 0,-4 0 0,4-1 0,1-4 0,-6 3 0,11-4 0,-10 6 0,10 0 0,-4 0 0,-1 0 0,5 0 0,-4 5 0,0-4 0,4 5 0,-11-7 0,11 1 0,-4 0 0,5 0 0,-5 0 0,4 0 0,-4 0 0,5 0 0,1 1 0,-1-1 0,0 0 0,1 0 0,-1 0 0,1 1 0,-1-1 0,-5 0 0,4 0 0,-4 0 0,-1 0 0,-1-1 0,0 1 0,1-1 0,0 1 0,-1-1 0,-6 1 0,7 0 0,0-1 0,1-4 0,4 4 0,-5-4 0,1 5 0,4 0 0,-10-1 0,4 1 0,-6-6 0,1 4 0,-1-3 0,0 4 0,1-5 0,-1 4 0,0-3 0,1 4 0,-1 0 0,0 1 0,6 4 0,-5-3 0,5 3 0,-6-5 0,0 1 0,1-1 0,-1 0 0,1 1 0,-6-1 0,4-5 0,-4 4 0,6-3 0,-1 4 0,-5 0 0,4 1 0,-9-1 0,9-5 0,-9 4 0,9-9 0,-9 9 0,9-4 0,-8 5 0,8-4 0,-4 3 0,0-4 0,4 0 0,-8 4 0,8-8 0,-9 7 0,9-8 0,-4 9 0,6-9 0,-1 9 0,0-3 0,0-1 0,1 4 0,-1-9 0,0 9 0,1-8 0,-1 8 0,0-9 0,1 9 0,-1-9 0,0 4 0,-4 0 0,2-4 0,-7 9 0,8-9 0,-9-1 0,-1-6 0,-6 0 0,0-4 0,-5 8 0,5-8 0,-5 4 0,0-5 0,5 0 0,-5 4 0,10-3 0,-9 4 0,4-6 0,-1 1 0,-3 5 0,9-4 0,-9 9 0,8-9 0,-8 4 0,4-5 0,0-1 0,-4 6 0,9-4 0,-9 9 0,8-9 0,-8 4 0,9-6 0,-4 1 0,5 10 0,-10 2 0,7 10 0,-7 0 0,5-5 0,-2 4 0,1-4 0,-4 1 0,9 2 0,-9-7 0,8 8 0,-2-4 0,-1 0 0,3 4 0,-8-9 0,4 9 0,-1-4 0,-3 0 0,9 4 0,-9-9 0,4 9 0,-1-4 0,-3 0 0,4-1 0,0 0 0,6-4 0,6 4 0,5-5 0,1 0 0,-1 0 0,0 0 0,0 0 0,1 0 0,-2 0 0,1 0 0,1 0 0,-1 0 0,0 0 0,0 0 0,0 0 0,0 0 0,0 0 0,0 0 0,-1 0 0,1 0 0,0 0 0,0 0 0,1 0 0,-1 0 0,0 0 0,-1 5 0,1-4 0,0 9 0,0-9 0,0 4 0,-5 0 0,-1-4 0,-5 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9:02.309"/>
    </inkml:context>
    <inkml:brush xml:id="br0">
      <inkml:brushProperty name="width" value="0.1" units="cm"/>
      <inkml:brushProperty name="height" value="0.1" units="cm"/>
      <inkml:brushProperty name="color" value="#F6630D"/>
    </inkml:brush>
  </inkml:definitions>
  <inkml:trace contextRef="#ctx0" brushRef="#br0">205 778 24575,'0'-17'0,"0"-2"0,0-12 0,0 11 0,0-10 0,0 11 0,0-6 0,0 1 0,-5 5 0,4-4 0,-4 10 0,5-10 0,0 10 0,0-5 0,0 7 0,0-6 0,0 4 0,0-5 0,0 7 0,0-7 0,0 5 0,0-4 0,0 6 0,0-1 0,0 1 0,0-1 0,0 0 0,0 1 0,0 0 0,0 0 0,0 0 0,0-1 0,0 1 0,0 0 0,0-1 0,0 1 0,0 0 0,0 0 0,0 0 0,0-1 0,0 1 0,0 0 0,0 0 0,0 0 0,0 0 0,0 0 0,0-1 0,0 1 0,0 0 0,0 0 0,0 0 0,0 0 0,0-1 0,0 1 0,-5 5 0,-1 6 0,-5 7 0,-1 4 0,6 0 0,-5 1 0,10-1 0,-9 0 0,9 0 0,-4 0 0,0 0 0,3 0 0,-3 1 0,0-1 0,4 0 0,-4 1 0,0-1 0,3 0 0,-8-5 0,9 4 0,-9-4 0,4 6 0,-1-1 0,-3-5 0,4 4 0,-6-4 0,1 5 0,0-5 0,5 4 0,1-14 0,5 3 0,4-5 0,-2-4 0,7 9 0,-7-9 0,7 4 0,-2-6 0,4-5 0,7 3 0,-5-9 0,10 9 0,-9-3 0,3 5 0,-6 6 0,0-5 0,-4 5 0,3 0 0,-9-4 0,9 4 0,-4-5 0,6 4 0,-6-3 0,4 9 0,-9-9 0,4 4 0,0 0 0,1 1 0,5 5 0,0 0 0,0 0 0,1 5 0,-1 1 0,0 6 0,1-1 0,-1 0 0,0 1 0,-4-1 0,3 0 0,-4 1 0,0-1 0,5-5 0,-10 4 0,9-9 0,-9 4 0,4-5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9:06.889"/>
    </inkml:context>
    <inkml:brush xml:id="br0">
      <inkml:brushProperty name="width" value="0.1" units="cm"/>
      <inkml:brushProperty name="height" value="0.1" units="cm"/>
      <inkml:brushProperty name="color" value="#F6630D"/>
    </inkml:brush>
  </inkml:definitions>
  <inkml:trace contextRef="#ctx0" brushRef="#br0">114 730 24575,'0'-17'0,"0"5"0,0-11 0,0 10 0,0-11 0,0 11 0,0-10 0,0 10 0,0-10 0,0 10 0,0-10 0,0 4 0,0-6 0,0 7 0,0-5 0,0 10 0,0-5 0,0 7 0,0-1 0,0-5 0,0 4 0,0-4 0,0-1 0,0-1 0,0 1 0,0-6 0,0 11 0,0-4 0,0 6 0,0-1 0,0 1 0,0-1 0,0 1 0,0-1 0,0 1 0,-5 0 0,4 0 0,-4 0 0,5 0 0,0-1 0,0 1 0,0 0 0,0-1 0,-5 6 0,4-4 0,-4 3 0,0 1 0,4 6 0,-4 6 0,5 5 0,-5 1 0,3-1 0,-8 6 0,8-4 0,-3 4 0,0-6 0,3 1 0,-3-1 0,0-5 0,4 4 0,-4-4 0,0 5 0,4-1 0,-9-3 0,8 3 0,-8-9 0,9-1 0,-4-6 0,5-5 0,0 0 0,0-1 0,0 1 0,5 4 0,-3-3 0,3 3 0,-5-4 0,5 5 0,-4-5 0,9 5 0,-9-5 0,4 0 0,-5 0 0,5 0 0,-4-1 0,4 1 0,-5 0 0,0 0 0,5 5 0,-4-4 0,9 9 0,-4-4 0,5 5 0,6 0 0,-4 0 0,4 5 0,-5-4 0,-1 9 0,0-4 0,1 6 0,-1-1 0,0 0 0,1 1 0,-1-6 0,0 4 0,1-4 0,-1 6 0,0-1 0,0 0 0,-5-5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9:52.256"/>
    </inkml:context>
    <inkml:brush xml:id="br0">
      <inkml:brushProperty name="width" value="0.1" units="cm"/>
      <inkml:brushProperty name="height" value="0.1" units="cm"/>
      <inkml:brushProperty name="color" value="#F6630D"/>
    </inkml:brush>
  </inkml:definitions>
  <inkml:trace contextRef="#ctx0" brushRef="#br0">3241 3721 24575,'0'-42'0,"0"-3"0,-7-36 0,5 19 0,-12-27 0,6 24 0,-13-9 0,4 1 0,-10 8 0,11 1 0,-10 9 0,11 7 0,-10 1 0,5 14 0,0-4 0,2 10 0,0-4 0,4 7 0,-4-1 0,6 1 0,0-1 0,-6 0 0,9 1 0,-13-7 0,13 4 0,-9-4 0,5 0 0,1 5 0,-1-12 0,0 12 0,0-5 0,1 6 0,0 0 0,-1 1 0,1-1 0,-1 0 0,1 7 0,0-6 0,1 11 0,-2-10 0,2 10 0,-1-4 0,0 0 0,0 4 0,0-10 0,-5 4 0,4-5 0,-4 6 0,5-5 0,0 10 0,0-10 0,0 10 0,0-5 0,6 7 0,-5-6 0,5 4 0,-1-5 0,-3 7 0,3-1 0,-4 1 0,5-1 0,1 1 0,0 0 0,-2-1 0,-4 1 0,-1-1 0,6 1 0,-4 4 0,9-3 0,-10 4 0,5-1 0,0-3 0,-5 4 0,5-6 0,-6 1 0,6-1 0,-4 1 0,3-1 0,-4 1 0,-1-7 0,5 5 0,-3-4 0,3 5 0,-5-5 0,1 4 0,4-10 0,-3 10 0,3-10 0,-5 10 0,6-4 0,-5-1 0,4 5 0,1-4 0,-5 5 0,5 1 0,-5-1 0,4 1 0,-3-1 0,4 1 0,-1-1 0,-3 1 0,3-1 0,-4 1 0,-1-7 0,0 5 0,1-4 0,-12 0 0,9 4 0,-9-4 0,12 6 0,-1 4 0,1-3 0,-1 4 0,1-6 0,-1 0 0,1 1 0,-1-1 0,-5 1 0,4-7 0,-5 5 0,6-5 0,1 7 0,-1-1 0,1 1 0,-1-1 0,1 6 0,-1-4 0,-5 3 0,4-5 0,-5 5 0,7-3 0,-6 3 0,4-4 0,-11 4 0,11-3 0,-10 3 0,-1-10 0,-2 3 0,-3-3 0,10 5 0,-4-1 0,10 2 0,-10-2 0,4 1 0,0 0 0,-4 0 0,4 0 0,0-6 0,-4 5 0,4-11 0,-6 11 0,0-5 0,6 6 0,-4-6 0,4 5 0,-5-11 0,-1 11 0,1-11 0,-1 11 0,0-11 0,1 5 0,-8-13 0,5 6 0,-5-7 0,7 9 0,0-7 0,-6 4 0,4 1 0,-16-4 0,16 10 0,-8-5 0,10 7 0,0 6 0,6 0 0,-4-1 0,4 1 0,-5 5 0,-1-4 0,1 5 0,-1-7 0,0 1 0,1 5 0,-7-5 0,4 11 0,-4-10 0,7 9 0,-1-3 0,0-1 0,1 5 0,5-5 0,-4 1 0,10 4 0,-5-10 0,7 4 0,-1 1 0,1 1 0,4 0 0,-3 4 0,4-10 0,-6 10 0,1-4 0,-1 5 0,1-5 0,-1 4 0,1-10 0,-1 10 0,1-9 0,-1 3 0,1 1 0,-1 1 0,1 0 0,-1 3 0,6-8 0,1 14 0,5-3 0,0 10 0,0 0 0,0 1 0,0-1 0,5 1 0,-4-1 0,4 0 0,-5 1 0,5-1 0,-3 6 0,3-4 0,-5 4 0,0-6 0,0 1 0,0-1 0,0 0 0,0 1 0,0-1 0,0-9 0,-6-9 0,5-5 0,-4-5 0,0 6 0,-1-1 0,-1 1 0,2-1 0,0 1 0,4 0 0,-5-1 0,6 1 0,0-1 0,0 1 0,0 0 0,-5-1 0,4 1 0,-4 0 0,10 4 0,7 3 0,6 4 0,6 0 0,1 0 0,-1 0 0,1 0 0,-7 0 0,-1 0 0,-5 0 0,-1 0 0,0 0 0,1 0 0,-1 0 0,0 0 0,0 0 0,0 0 0,0 0 0,0 0 0,0 0 0,0 0 0,0 0 0,-5 0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29:56.826"/>
    </inkml:context>
    <inkml:brush xml:id="br0">
      <inkml:brushProperty name="width" value="0.1" units="cm"/>
      <inkml:brushProperty name="height" value="0.1" units="cm"/>
      <inkml:brushProperty name="color" value="#F6630D"/>
    </inkml:brush>
  </inkml:definitions>
  <inkml:trace contextRef="#ctx0" brushRef="#br0">2981 1 24575,'-39'0'0,"-6"0"0,-21 0 0,-14 7 0,4 1 0,-8 7 0,-7 1-539,7-1 539,0 6 0,2-4 0,16 3 0,-5-5 134,21-2-134,-12 1 0,14 0 0,0-6 0,1 3 0,1-9 405,5 9-405,-6-3 0,8 4 0,-1-4 0,-6 4 0,5-5 0,-6 6 0,8 0 0,0-6 0,-1 5 0,8-5 0,1 5 0,-1 1 0,6-6 0,1 3 0,2-3 0,4 5 0,-6 0 0,1 0 0,-1 1 0,6-2 0,-4 2 0,10-2 0,-10-4 0,10 3 0,-10-4 0,10 6 0,-5-5 0,1 3 0,4-4 0,-10 1 0,10 3 0,-10-9 0,4 10 0,-6-10 0,1 10 0,5-9 0,-4 8 0,10-8 0,-10 9 0,10-10 0,-5 9 0,2-3 0,3-1 0,-4 4 0,6-9 0,-1 9 0,1-3 0,-1-1 0,1 4 0,-7-3 0,5 4 0,-10 1 0,4 6 0,0-5 0,-4 10 0,5-10 0,-1 4 0,-4-5 0,9 6 0,-3-5 0,-1 4 0,10-5 0,-8 0 0,10-1 0,-6-5 0,6 4 0,-4-8 0,8 8 0,-7-9 0,2 9 0,-4-9 0,-1 9 0,1-9 0,5 9 0,-4-8 0,8 7 0,-8-7 0,4 8 0,-6-4 0,1 5 0,-1 0 0,-5 1 0,-2 0 0,0 0 0,-4 5 0,10-4 0,-4 4 0,5-5 0,1-1 0,4 0 0,-3-4 0,4 3 0,-6-4 0,1 0 0,5 4 0,-4-9 0,3 9 0,1-14 0,1-3 0,10-12 0,2-5 0,0-1 0,4 1 0,-4-1 0,-1 6 0,5-4 0,-9 10 0,3-10 0,0 10 0,-4-5 0,4 1 0,-5-2 0,0 1 0,0-6 0,6 11 0,-5-10 0,4 10 0,-5-10 0,0 10 0,0-4 0,0 5 0,0 1 0,0-1 0,0 1 0,0 0 0,0 10 0,0 8 0,0 11 0,0 13 0,-6 2 0,-1-1 0,-6 6 0,1-12 0,-1 5 0,1-13 0,5-1 0,-3-5 0,8-1 0,-3 0 0,5 1 0,0-1 0,0 0 0,0 0 0,0 0 0,0 0 0,0 1 0,0-1 0,0 0 0,0 0 0,5-9 0,1 1 0,11-13 0,2 3 0,12-6 0,-5 1 0,5-1 0,-7 1 0,1 5 0,-1-4 0,-5 9 0,4-3 0,-11 5 0,11 0 0,-10 0 0,10 0 0,-10 0 0,4 0 0,-5 0 0,-1 0 0,0 0 0,1 0 0,-6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29T03:32:13.924"/>
    </inkml:context>
    <inkml:brush xml:id="br0">
      <inkml:brushProperty name="width" value="0.1" units="cm"/>
      <inkml:brushProperty name="height" value="0.1" units="cm"/>
      <inkml:brushProperty name="color" value="#F6630D"/>
    </inkml:brush>
  </inkml:definitions>
  <inkml:trace contextRef="#ctx0" brushRef="#br0">228 1 24575,'0'11'0,"0"5"0,0 3 0,0 6 0,0-1 0,0-5 0,-6 4 0,5-5 0,-4 1 0,5-2 0,0 0 0,0-4 0,0 10 0,0-10 0,-6 4 0,5 0 0,-4-4 0,5 4 0,0-6 0,0 7 0,0-6 0,0 6 0,0-1 0,0-4 0,0 10 0,0-11 0,0 11 0,0-10 0,0 10 0,0-10 0,-6 10 0,5-10 0,-4 10 0,5-5 0,0 1 0,0 4 0,0-10 0,0 10 0,-6-5 0,5 1 0,-5 4 0,6-4 0,0 5 0,0-5 0,0 4 0,0-11 0,0 6 0,0-7 0,0 0 0,0 6 0,0-4 0,0 4 0,0-5 0,0-1 0,0 0 0,0 0 0,0 0 0,0 1 0,0-1 0,0 0 0,-5-9 0,-1-4 0,-5-9 0,-1 4 0,1-3 0,4 4 0,-3-6 0,4 1 0,-6 4 0,6-3 0,-4 4 0,3-1 0,1-3 0,1 4 0,0 0 0,4-4 0,-4 4 0,-1-6 0,5 1 0,-9 0 0,4-1 0,-1 1 0,-3 4 0,9-3 0,-4 4 0,-1-1 0,5-3 0,1 9 0,6 1 0,5 6 0,0 5 0,1 1 0,-1-1 0,0 0 0,1 1 0,-1-1 0,0 0 0,1 1 0,-1-1 0,0-5 0,-4 4 0,3-3 0,-4 4 0,0 0 0,4-5 0,-9 4 0,9-9 0,-8 9 0,8-9 0,-4 9 0,5-9 0,-5 9 0,4-9 0,-4 4 0,5-5 0,0 0 0,-5-5 0,4 4 0,-9-10 0,9 5 0,-4-5 0,5 0 0,0-1 0,0 1 0,1 0 0,-1-1 0,0 1 0,-4-1 0,3 1 0,-4 4 0,0 2 0,-1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extLst>
      <p:ext uri="{BB962C8B-B14F-4D97-AF65-F5344CB8AC3E}">
        <p14:creationId xmlns:p14="http://schemas.microsoft.com/office/powerpoint/2010/main" val="423824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t>asynchronous communication model (does not block computation) no need to wait for another machine to perform an iteration unless necessary (if we need the result from the previous iteration) This reduces the delay and makes some  optimizations in machine learning tasks to reduce network traffic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t>Algorithm designer can balance algorithmic convergence and system efficiency based on its own situation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t>It uses a distributed hash table that allows New server nodes to be added at any time without the need to restarting framework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t>Node failures can happen anytime, Quick Recovery and Repair is less than 1sc and does not interrupt current computation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sz="1200"/>
              <a:t>easy for users to write programs: the global shared parameters can be represented in various forms vectors, matrices or corresponding sparse space types which greatly facilitate the development in machine learning algorithms and the linear algebra data types provide high performance multi-threaded libraries which makes it easier to use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n-US" sz="1200"/>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en-US" sz="1200"/>
          </a:p>
          <a:p>
            <a:pPr>
              <a:buFont typeface="+mj-lt"/>
              <a:buAutoNum type="arabicPeriod"/>
            </a:pP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676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extLst>
      <p:ext uri="{BB962C8B-B14F-4D97-AF65-F5344CB8AC3E}">
        <p14:creationId xmlns:p14="http://schemas.microsoft.com/office/powerpoint/2010/main" val="942687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300" indent="0">
              <a:buFont typeface="Arial" panose="020B0604020202020204" pitchFamily="34" charset="0"/>
              <a:buNone/>
            </a:pPr>
            <a:r>
              <a:rPr lang="en-US" sz="2400"/>
              <a:t>In the parameter server, each server is responsible for  only part of the parameters</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Each worker is only assigned to part of the data</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 here we have a server and we have M workers, in this figure, we have only 2 workers.</a:t>
            </a:r>
          </a:p>
          <a:p>
            <a:pPr marL="114300" indent="0">
              <a:buFont typeface="Arial" panose="020B0604020202020204" pitchFamily="34" charset="0"/>
              <a:buNone/>
            </a:pPr>
            <a:r>
              <a:rPr lang="en-US" sz="2400"/>
              <a:t> </a:t>
            </a:r>
          </a:p>
          <a:p>
            <a:pPr marL="114300" indent="0">
              <a:buFont typeface="Arial" panose="020B0604020202020204" pitchFamily="34" charset="0"/>
              <a:buNone/>
            </a:pPr>
            <a:r>
              <a:rPr lang="en-US" sz="2400"/>
              <a:t>W is the working set, these workers have a portion of the training data.</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In the first iteration, the workers will pull the working set from the server</a:t>
            </a:r>
          </a:p>
          <a:p>
            <a:pPr marL="114300" indent="0">
              <a:buFont typeface="Arial" panose="020B0604020202020204" pitchFamily="34" charset="0"/>
              <a:buNone/>
            </a:pPr>
            <a:r>
              <a:rPr lang="en-US" sz="2400"/>
              <a:t>It will compute the result inside the worker and then the worker will push the result to the server</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The next step is the server will update the working set according to the answers of the workers</a:t>
            </a:r>
          </a:p>
          <a:p>
            <a:pPr marL="114300" indent="0">
              <a:buFont typeface="Arial" panose="020B0604020202020204" pitchFamily="34" charset="0"/>
              <a:buNone/>
            </a:pPr>
            <a:r>
              <a:rPr lang="en-US" sz="2400"/>
              <a:t>Again the workers will pull the working set from the server and do the computation and then push back to the server</a:t>
            </a:r>
          </a:p>
          <a:p>
            <a:pPr marL="114300" indent="0">
              <a:buFont typeface="Arial" panose="020B0604020202020204" pitchFamily="34" charset="0"/>
              <a:buNone/>
            </a:pPr>
            <a:r>
              <a:rPr lang="en-US" sz="2400"/>
              <a:t>And then the server will update the working set again and so on</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You can see that the training data is changing through the iterations according to the working set</a:t>
            </a:r>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So this is how the communication between server and workers occurs</a:t>
            </a:r>
          </a:p>
          <a:p>
            <a:pPr marL="114300" indent="0">
              <a:buFont typeface="Arial" panose="020B0604020202020204" pitchFamily="34" charset="0"/>
              <a:buNone/>
            </a:pPr>
            <a:endParaRPr lang="en-US" sz="2400"/>
          </a:p>
          <a:p>
            <a:pPr marL="114300" indent="0">
              <a:buFont typeface="Arial" panose="020B0604020202020204" pitchFamily="34" charset="0"/>
              <a:buNone/>
            </a:pPr>
            <a:endParaRPr lang="en-US" sz="2400"/>
          </a:p>
          <a:p>
            <a:pPr marL="114300" indent="0">
              <a:buFont typeface="Arial" panose="020B0604020202020204" pitchFamily="34" charset="0"/>
              <a:buNone/>
            </a:pPr>
            <a:endParaRPr lang="en-US" sz="2400"/>
          </a:p>
          <a:p>
            <a:pPr marL="114300" indent="0">
              <a:buFont typeface="Arial" panose="020B0604020202020204" pitchFamily="34" charset="0"/>
              <a:buNone/>
            </a:pPr>
            <a:r>
              <a:rPr lang="en-US" sz="2400"/>
              <a:t>Workers get the Assigned training data</a:t>
            </a:r>
          </a:p>
          <a:p>
            <a:pPr marL="114300" indent="0">
              <a:buFont typeface="Arial" panose="020B0604020202020204" pitchFamily="34" charset="0"/>
              <a:buNone/>
            </a:pPr>
            <a:r>
              <a:rPr lang="en-US" sz="2400"/>
              <a:t>Workers </a:t>
            </a:r>
            <a:r>
              <a:rPr lang="en-US" sz="2400" b="1"/>
              <a:t>Pull</a:t>
            </a:r>
            <a:r>
              <a:rPr lang="en-US" sz="2400"/>
              <a:t> the Working set of Model</a:t>
            </a:r>
          </a:p>
          <a:p>
            <a:pPr marL="114300" indent="0">
              <a:buFont typeface="Arial" panose="020B0604020202020204" pitchFamily="34" charset="0"/>
              <a:buNone/>
            </a:pPr>
            <a:r>
              <a:rPr lang="en-US" sz="2400"/>
              <a:t>Iterate until Stop:</a:t>
            </a:r>
          </a:p>
          <a:p>
            <a:pPr marL="571500" lvl="1" indent="0">
              <a:buFont typeface="Courier New" panose="02070309020205020404" pitchFamily="49" charset="0"/>
              <a:buNone/>
            </a:pPr>
            <a:r>
              <a:rPr lang="en-US"/>
              <a:t>Workers </a:t>
            </a:r>
            <a:r>
              <a:rPr lang="en-US" b="1"/>
              <a:t>Compute</a:t>
            </a:r>
            <a:r>
              <a:rPr lang="en-US"/>
              <a:t> Gradients</a:t>
            </a:r>
          </a:p>
          <a:p>
            <a:pPr marL="571500" lvl="1" indent="0">
              <a:buFont typeface="Courier New" panose="02070309020205020404" pitchFamily="49" charset="0"/>
              <a:buNone/>
            </a:pPr>
            <a:r>
              <a:rPr lang="en-US"/>
              <a:t>Workers </a:t>
            </a:r>
            <a:r>
              <a:rPr lang="en-US" b="1"/>
              <a:t>Push</a:t>
            </a:r>
            <a:r>
              <a:rPr lang="en-US"/>
              <a:t> Gradients</a:t>
            </a:r>
          </a:p>
          <a:p>
            <a:pPr marL="571500" lvl="1" indent="0">
              <a:buFont typeface="Courier New" panose="02070309020205020404" pitchFamily="49" charset="0"/>
              <a:buNone/>
            </a:pPr>
            <a:r>
              <a:rPr lang="en-US"/>
              <a:t>Servers </a:t>
            </a:r>
            <a:r>
              <a:rPr lang="en-US" b="1"/>
              <a:t>Aggregate</a:t>
            </a:r>
            <a:r>
              <a:rPr lang="en-US"/>
              <a:t> into current model</a:t>
            </a:r>
          </a:p>
          <a:p>
            <a:pPr marL="571500" lvl="1" indent="0">
              <a:buFont typeface="Courier New" panose="02070309020205020404" pitchFamily="49" charset="0"/>
              <a:buNone/>
            </a:pPr>
            <a:r>
              <a:rPr lang="en-US"/>
              <a:t>Workers </a:t>
            </a:r>
            <a:r>
              <a:rPr lang="en-US" b="1"/>
              <a:t>Pull</a:t>
            </a:r>
            <a:r>
              <a:rPr lang="en-US"/>
              <a:t> updated model</a:t>
            </a:r>
          </a:p>
          <a:p>
            <a:pPr marL="228600" indent="0">
              <a:buFont typeface="Arial" panose="020B0604020202020204" pitchFamily="34" charset="0"/>
              <a:buNone/>
            </a:pP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9335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how  Communication between servers and workers happen</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The server node : each server node can communicate with other server nodes, and each server node is responsible for its own parameters</a:t>
            </a:r>
          </a:p>
          <a:p>
            <a:pPr marL="0" lvl="0" indent="0" algn="l" rtl="0">
              <a:lnSpc>
                <a:spcPct val="100000"/>
              </a:lnSpc>
              <a:spcBef>
                <a:spcPts val="0"/>
              </a:spcBef>
              <a:spcAft>
                <a:spcPts val="0"/>
              </a:spcAft>
              <a:buSzPts val="1400"/>
              <a:buNone/>
            </a:pPr>
            <a:r>
              <a:rPr lang="en-US"/>
              <a:t>The server group maintains the update of all the parameters</a:t>
            </a:r>
          </a:p>
          <a:p>
            <a:pPr marL="0" lvl="0" indent="0" algn="l" rtl="0">
              <a:lnSpc>
                <a:spcPct val="100000"/>
              </a:lnSpc>
              <a:spcBef>
                <a:spcPts val="0"/>
              </a:spcBef>
              <a:spcAft>
                <a:spcPts val="0"/>
              </a:spcAft>
              <a:buSzPts val="1400"/>
              <a:buNone/>
            </a:pPr>
            <a:r>
              <a:rPr lang="en-US"/>
              <a:t>Then  </a:t>
            </a:r>
          </a:p>
          <a:p>
            <a:pPr indent="-457200"/>
            <a:r>
              <a:rPr lang="en-US"/>
              <a:t>The server manager node: is responsible for maintaining the consistency of some metadata such as the distribution of parameters</a:t>
            </a:r>
          </a:p>
          <a:p>
            <a:pPr indent="-457200"/>
            <a:r>
              <a:rPr lang="en-US"/>
              <a:t>There is no communication between the worker nodes, they only communicate with the server nodes</a:t>
            </a:r>
          </a:p>
          <a:p>
            <a:pPr indent="-457200"/>
            <a:endParaRPr lang="en-US"/>
          </a:p>
          <a:p>
            <a:pPr indent="-457200"/>
            <a:r>
              <a:rPr lang="en-US"/>
              <a:t>Worker nodes: only communicating with their corresponding server, not all servers</a:t>
            </a:r>
          </a:p>
          <a:p>
            <a:pPr indent="-457200"/>
            <a:r>
              <a:rPr lang="en-US"/>
              <a:t>Each worker group has a Task scheduler: responsible for assigning tasks to workers and monitoring the the workers operations</a:t>
            </a:r>
          </a:p>
          <a:p>
            <a:pPr indent="-457200"/>
            <a:r>
              <a:rPr lang="en-US"/>
              <a:t>If a new worker joins or exits , the task scheduler is responsible for  reassigning tasks</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endParaRPr/>
          </a:p>
        </p:txBody>
      </p:sp>
      <p:sp>
        <p:nvSpPr>
          <p:cNvPr id="108" name="Google Shape;10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extLst>
      <p:ext uri="{BB962C8B-B14F-4D97-AF65-F5344CB8AC3E}">
        <p14:creationId xmlns:p14="http://schemas.microsoft.com/office/powerpoint/2010/main" val="2010688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parameter server, parameters can be represented as key value pair</a:t>
            </a:r>
          </a:p>
          <a:p>
            <a:r>
              <a:rPr lang="en-US"/>
              <a:t>Where key is the feature ID</a:t>
            </a:r>
          </a:p>
          <a:p>
            <a:r>
              <a:rPr lang="en-US"/>
              <a:t>And value is the weight</a:t>
            </a:r>
          </a:p>
          <a:p>
            <a:endParaRPr lang="en-US"/>
          </a:p>
          <a:p>
            <a:r>
              <a:rPr lang="en-US"/>
              <a:t>So representing a matrix as a pair </a:t>
            </a:r>
            <a:r>
              <a:rPr lang="en-US" err="1"/>
              <a:t>k,v</a:t>
            </a:r>
            <a:r>
              <a:rPr lang="en-US"/>
              <a:t> is more natural and easy to read and therefore easier to program</a:t>
            </a:r>
          </a:p>
          <a:p>
            <a:endParaRPr lang="en-US"/>
          </a:p>
          <a:p>
            <a:endParaRPr lang="en-US"/>
          </a:p>
          <a:p>
            <a:r>
              <a:rPr lang="en-US"/>
              <a:t>Note: for sparse parameter, a key does not exist but it can be considered as 0</a:t>
            </a:r>
          </a:p>
          <a:p>
            <a:endParaRPr lang="en-US"/>
          </a:p>
          <a:p>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9493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Servers and workers communicate with each others by pull and push operations</a:t>
            </a:r>
          </a:p>
          <a:p>
            <a:r>
              <a:rPr lang="en-US"/>
              <a:t>The workers send the calculated gradient to the server via push and then they update the parameter in the server through pull</a:t>
            </a:r>
          </a:p>
          <a:p>
            <a:r>
              <a:rPr lang="en-US"/>
              <a:t>In order to increase computation performance and bandwidth efficiency, parameter server allows the use of range   push and range pull operation</a:t>
            </a:r>
          </a:p>
          <a:p>
            <a:r>
              <a:rPr lang="en-US"/>
              <a:t>Assuming that R is the range of the keys that needs to be pushed or pulled.</a:t>
            </a:r>
          </a:p>
          <a:p>
            <a:r>
              <a:rPr lang="en-US"/>
              <a:t>And W the working set.</a:t>
            </a:r>
          </a:p>
          <a:p>
            <a:r>
              <a:rPr lang="en-US"/>
              <a:t>If you want to push or pull to destination, you can do so by using these methods</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09973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User defined function: aggerating data from nodes as they can have more up-to-date information about the shared parameter</a:t>
            </a:r>
          </a:p>
          <a:p>
            <a:endParaRPr lang="en-US"/>
          </a:p>
          <a:p>
            <a:endParaRPr lang="en-US"/>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Execute-after-finish dependency: helps implement algorithm logic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Asynchronous execution can improve the efficiency of the system because it will save a lot of waiting process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Advantage: saves waiting process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Disadvantage: Easily reduces the convergence rate of the algorithm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5467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Sequential : this is a synchronous task, one task after the other</a:t>
            </a:r>
          </a:p>
          <a:p>
            <a:r>
              <a:rPr lang="en-US"/>
              <a:t>Eventual : there is no order between all tasks( opposite of sequential)</a:t>
            </a:r>
          </a:p>
          <a:p>
            <a:r>
              <a:rPr lang="en-US"/>
              <a:t>Bounded delay : this a trade off between sequential and eventual, where we set a maximum delay time T, and a new task will be blocked until all previous tasks T times ago has been finished</a:t>
            </a:r>
          </a:p>
          <a:p>
            <a:r>
              <a:rPr lang="en-US"/>
              <a:t>Advantage : more flexible controls</a:t>
            </a:r>
          </a:p>
          <a:p>
            <a:endParaRPr lang="en-US"/>
          </a:p>
          <a:p>
            <a:r>
              <a:rPr lang="en-US"/>
              <a:t>If T 0 sequential</a:t>
            </a:r>
          </a:p>
          <a:p>
            <a:r>
              <a:rPr lang="en-US"/>
              <a:t>If T infinity then eventual</a:t>
            </a:r>
          </a:p>
          <a:p>
            <a:endParaRPr lang="en-US"/>
          </a:p>
          <a:p>
            <a:endParaRPr lang="en-US"/>
          </a:p>
          <a:p>
            <a:r>
              <a:rPr lang="en-US"/>
              <a:t>The flexible consistency consists in the fact that the </a:t>
            </a:r>
            <a:r>
              <a:rPr lang="en-US" err="1"/>
              <a:t>alg</a:t>
            </a:r>
            <a:r>
              <a:rPr lang="en-US"/>
              <a:t> designer can choose the model to use depending on the situation and current needs</a:t>
            </a:r>
          </a:p>
          <a:p>
            <a:endParaRPr lang="en-US"/>
          </a:p>
          <a:p>
            <a:r>
              <a:rPr lang="en-US"/>
              <a:t>Note that the dependency graphs may be dynamic. </a:t>
            </a:r>
          </a:p>
          <a:p>
            <a:r>
              <a:rPr lang="en-US"/>
              <a:t>For instance the scheduler may increase or decrease the maximal delay according to the runtime progress to balance system efficiency and convergence of the underlying optimization algorithm. In this case the caller traverses the DAG.</a:t>
            </a:r>
          </a:p>
          <a:p>
            <a:r>
              <a:rPr lang="en-US"/>
              <a:t> If the graph is static, the caller can send all tasks with the DAG to the </a:t>
            </a:r>
            <a:r>
              <a:rPr lang="en-US" err="1"/>
              <a:t>callee</a:t>
            </a:r>
            <a:r>
              <a:rPr lang="en-US"/>
              <a:t> to reduce synchronization cost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1676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last feature of this architecture is User defined filters</a:t>
            </a:r>
          </a:p>
          <a:p>
            <a:r>
              <a:rPr lang="en-US"/>
              <a:t>In addition to the scheduler-based flow control, the parameter server supports user defined filters to selectively synchronize  individual pairs, allowing fine grained control of data consistency  within a task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Filters can be placed at either or both the Server machines and Worker machines.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Example: </a:t>
            </a:r>
            <a:r>
              <a:rPr lang="en-US" sz="1200" i="1"/>
              <a:t>Significantly modified filter</a:t>
            </a:r>
            <a:r>
              <a:rPr lang="en-US" sz="1200"/>
              <a:t>: Only pushes entries that have changed for more than a threshold.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t>Explain the example in details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1692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cadfdfefc_3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g7cadfdfefc_3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g7cadfdfefc_3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Naiive</a:t>
            </a:r>
            <a:r>
              <a:rPr lang="en-US"/>
              <a:t> consistent hashing</a:t>
            </a:r>
          </a:p>
          <a:p>
            <a:r>
              <a:rPr lang="en-US"/>
              <a:t>Giving example</a:t>
            </a:r>
          </a:p>
          <a:p>
            <a:endParaRPr lang="en-US"/>
          </a:p>
          <a:p>
            <a:r>
              <a:rPr lang="en-US"/>
              <a:t>Virtual grained, More fined grained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6466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out server C’s responsibilities, </a:t>
            </a:r>
            <a:r>
              <a:rPr lang="en-US" err="1"/>
              <a:t>etc</a:t>
            </a: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2834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It forces a singular defined ordering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49409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Used </a:t>
            </a:r>
            <a:r>
              <a:rPr lang="en-US" err="1"/>
              <a:t>adclick</a:t>
            </a:r>
            <a:r>
              <a:rPr lang="en-US"/>
              <a:t> prediction data</a:t>
            </a:r>
          </a:p>
          <a:p>
            <a:r>
              <a:rPr lang="en-US"/>
              <a:t>The parameter server is able to achieve these results in 4 main reasons:</a:t>
            </a:r>
          </a:p>
          <a:p>
            <a:pPr>
              <a:buFont typeface="Arial" panose="020B0604020202020204" pitchFamily="34" charset="0"/>
              <a:buChar char="•"/>
            </a:pPr>
            <a:r>
              <a:rPr lang="en-US"/>
              <a:t>Blocks of parameters are updated in each iteration</a:t>
            </a:r>
          </a:p>
          <a:p>
            <a:pPr>
              <a:buFont typeface="Arial" panose="020B0604020202020204" pitchFamily="34" charset="0"/>
              <a:buChar char="•"/>
            </a:pPr>
            <a:r>
              <a:rPr lang="en-US"/>
              <a:t>Workers compute both the gradient and the diagonal part of the block</a:t>
            </a:r>
          </a:p>
          <a:p>
            <a:pPr>
              <a:buFont typeface="Arial" panose="020B0604020202020204" pitchFamily="34" charset="0"/>
              <a:buChar char="•"/>
            </a:pPr>
            <a:r>
              <a:rPr lang="en-US"/>
              <a:t>Parameter servers updates the model by solving the proximal operator based on local gradient</a:t>
            </a:r>
          </a:p>
          <a:p>
            <a:pPr>
              <a:buFont typeface="Arial" panose="020B0604020202020204" pitchFamily="34" charset="0"/>
              <a:buChar char="•"/>
            </a:pPr>
            <a:r>
              <a:rPr lang="en-US"/>
              <a:t>KKT filter to suppress chances that won’t affect the model</a:t>
            </a:r>
          </a:p>
          <a:p>
            <a:pPr>
              <a:buFont typeface="Arial" panose="020B0604020202020204" pitchFamily="34" charset="0"/>
              <a:buChar char="•"/>
            </a:pPr>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2694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1" name="Google Shape;391;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more </a:t>
            </a:r>
            <a:r>
              <a:rPr lang="en-US" err="1"/>
              <a:t>deltails</a:t>
            </a:r>
            <a:r>
              <a:rPr lang="en-US"/>
              <a:t> about how things work</a:t>
            </a:r>
          </a:p>
          <a:p>
            <a:endParaRPr lang="en-US"/>
          </a:p>
          <a:p>
            <a:endParaRPr lang="en-US"/>
          </a:p>
          <a:p>
            <a:r>
              <a:rPr lang="en-US"/>
              <a:t>Who assigns </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29330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extLst>
      <p:ext uri="{BB962C8B-B14F-4D97-AF65-F5344CB8AC3E}">
        <p14:creationId xmlns:p14="http://schemas.microsoft.com/office/powerpoint/2010/main" val="645216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represents a huge amount of training data</a:t>
            </a:r>
          </a:p>
          <a:p>
            <a:r>
              <a:rPr lang="en-US"/>
              <a:t>In machine learning and deep learning, distributed optimizations is a necessity because a single machine cannot solve the rapid growth in data and parameters</a:t>
            </a:r>
          </a:p>
          <a:p>
            <a:r>
              <a:rPr lang="en-US"/>
              <a:t>I will explain this with an example</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114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Everyone has done this before, if I want to book a hotel room with a jacuzzi I perform a query</a:t>
            </a:r>
          </a:p>
          <a:p>
            <a:r>
              <a:rPr lang="en-US"/>
              <a:t>On the top links, there are few ads posted by google, which means that google will get paid if you click on the ad</a:t>
            </a:r>
          </a:p>
          <a:p>
            <a:r>
              <a:rPr lang="en-US"/>
              <a:t>But not all ads are of interest for everybody.</a:t>
            </a:r>
          </a:p>
          <a:p>
            <a:r>
              <a:rPr lang="en-US"/>
              <a:t>That is why there a need to process a huge amount of training data in order to come up with the best </a:t>
            </a:r>
            <a:r>
              <a:rPr lang="en-US" err="1"/>
              <a:t>predition</a:t>
            </a:r>
            <a:r>
              <a:rPr lang="en-US"/>
              <a:t> and generate the highest revenue for google</a:t>
            </a:r>
          </a:p>
          <a:p>
            <a:r>
              <a:rPr lang="en-US"/>
              <a:t>There is a direct link between the size of training data and google revenue, the more training data they have, the more benefits they make because they are able to predict your </a:t>
            </a:r>
            <a:r>
              <a:rPr lang="en-US" err="1"/>
              <a:t>interesert</a:t>
            </a:r>
            <a:r>
              <a:rPr lang="en-US"/>
              <a:t> more </a:t>
            </a:r>
            <a:r>
              <a:rPr lang="en-US" err="1"/>
              <a:t>accruatly</a:t>
            </a:r>
            <a:r>
              <a:rPr lang="en-US"/>
              <a:t> regardless of the degree of your activity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985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how machine learning algorithms works</a:t>
            </a:r>
          </a:p>
          <a:p>
            <a:r>
              <a:rPr lang="en-US"/>
              <a:t>The number of training data can reach 1TB to 1 PB and the parameters during training can reach 10 to the power of 9 to 10 to the power of 12</a:t>
            </a:r>
          </a:p>
          <a:p>
            <a:r>
              <a:rPr lang="en-US"/>
              <a:t>And usually the parameters needs to be accessed freq. by all workers which brings many challenges and many problems</a:t>
            </a:r>
          </a:p>
          <a:p>
            <a:r>
              <a:rPr lang="en-US"/>
              <a:t>Accessing them incurs large Network costs</a:t>
            </a:r>
          </a:p>
          <a:p>
            <a:r>
              <a:rPr lang="en-US"/>
              <a:t>Sequential ML jobs require barriers and hurt performance by blocking</a:t>
            </a:r>
          </a:p>
          <a:p>
            <a:r>
              <a:rPr lang="en-US"/>
              <a:t>Fault Tolerance is required as these jobs run in a cloud environment where machines are unreliable and jobs can crush</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365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r>
              <a:rPr lang="en-US"/>
              <a:t>Reading and updating parameters shared between different workers nodes</a:t>
            </a:r>
          </a:p>
          <a:p>
            <a:pPr lvl="1" indent="-457200">
              <a:buFont typeface="Wingdings" pitchFamily="2" charset="2"/>
              <a:buChar char="ü"/>
            </a:pPr>
            <a:r>
              <a:rPr lang="en-US"/>
              <a:t>Efficient mechanism for aggregating and synchronizing model parameters between workers</a:t>
            </a:r>
          </a:p>
          <a:p>
            <a:pPr indent="-457200">
              <a:buFont typeface="Arial" panose="020B0604020202020204" pitchFamily="34" charset="0"/>
              <a:buChar char="•"/>
            </a:pPr>
            <a:r>
              <a:rPr lang="en-US"/>
              <a:t>Communication : overhead of sending key value pairs high (for small values)</a:t>
            </a:r>
          </a:p>
          <a:p>
            <a:pPr lvl="1" indent="-457200">
              <a:buFont typeface="Wingdings" pitchFamily="2" charset="2"/>
              <a:buChar char="ü"/>
            </a:pPr>
            <a:r>
              <a:rPr lang="en-US"/>
              <a:t>Represent parameter as mathematical object and update part of the object (row of a matrix for example)</a:t>
            </a:r>
          </a:p>
          <a:p>
            <a:pPr lvl="1" indent="-457200">
              <a:buFont typeface="Wingdings" pitchFamily="2" charset="2"/>
              <a:buChar char="ü"/>
            </a:pPr>
            <a:r>
              <a:rPr lang="en-US"/>
              <a:t>Batch communication of updates + processing on the parameter server</a:t>
            </a:r>
          </a:p>
          <a:p>
            <a:pPr indent="-457200">
              <a:buFont typeface="Arial" panose="020B0604020202020204" pitchFamily="34" charset="0"/>
              <a:buChar char="•"/>
            </a:pPr>
            <a:r>
              <a:rPr lang="en-US"/>
              <a:t>Fault tolerance is </a:t>
            </a:r>
            <a:r>
              <a:rPr lang="en-US">
                <a:solidFill>
                  <a:srgbClr val="C00000"/>
                </a:solidFill>
              </a:rPr>
              <a:t>critical</a:t>
            </a:r>
          </a:p>
          <a:p>
            <a:pPr lvl="1" indent="-457200">
              <a:buFont typeface="Wingdings" pitchFamily="2" charset="2"/>
              <a:buChar char="ü"/>
            </a:pPr>
            <a:r>
              <a:rPr lang="en-US">
                <a:solidFill>
                  <a:schemeClr val="tx1"/>
                </a:solidFill>
              </a:rPr>
              <a:t>Replication</a:t>
            </a:r>
            <a:r>
              <a:rPr lang="en-US">
                <a:solidFill>
                  <a:srgbClr val="C00000"/>
                </a:solidFill>
              </a:rPr>
              <a:t> </a:t>
            </a:r>
            <a:r>
              <a:rPr lang="en-US">
                <a:solidFill>
                  <a:schemeClr val="tx1"/>
                </a:solidFill>
              </a:rPr>
              <a:t>of parameters between Servers</a:t>
            </a:r>
            <a:endParaRPr lang="en-US">
              <a:solidFill>
                <a:srgbClr val="C00000"/>
              </a:solidFill>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6991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already some parameter servers, </a:t>
            </a:r>
          </a:p>
          <a:p>
            <a:r>
              <a:rPr lang="en-US"/>
              <a:t>1</a:t>
            </a:r>
            <a:r>
              <a:rPr lang="en-US" baseline="30000"/>
              <a:t>st</a:t>
            </a:r>
            <a:r>
              <a:rPr lang="en-US"/>
              <a:t>, second generation but they all lacked flexibility and performance for large scaled clusters </a:t>
            </a:r>
          </a:p>
          <a:p>
            <a:r>
              <a:rPr lang="en-US"/>
              <a:t>And more importantly, the fault tolerance feature</a:t>
            </a:r>
          </a:p>
          <a:p>
            <a:endParaRPr lang="en-US"/>
          </a:p>
          <a:p>
            <a:r>
              <a:rPr lang="en-US"/>
              <a:t>If we compare the other algorithms, param server offers the greater degree of flexibility in consistency, and the only one offering continuous fault tolerance</a:t>
            </a:r>
          </a:p>
          <a:p>
            <a:endParaRPr lang="en-US"/>
          </a:p>
          <a:p>
            <a:r>
              <a:rPr lang="en-US"/>
              <a:t>First generation:</a:t>
            </a:r>
          </a:p>
          <a:p>
            <a:r>
              <a:rPr lang="en-US"/>
              <a:t>Lack of flexibility and performance</a:t>
            </a:r>
          </a:p>
          <a:p>
            <a:r>
              <a:rPr lang="en-US"/>
              <a:t>Memcached (</a:t>
            </a:r>
            <a:r>
              <a:rPr lang="en-US" err="1"/>
              <a:t>key,value</a:t>
            </a:r>
            <a:r>
              <a:rPr lang="en-US"/>
              <a:t>)as </a:t>
            </a:r>
            <a:r>
              <a:rPr lang="en-US" err="1"/>
              <a:t>sunchronizing</a:t>
            </a:r>
            <a:r>
              <a:rPr lang="en-US"/>
              <a:t> mechanism</a:t>
            </a:r>
          </a:p>
          <a:p>
            <a:r>
              <a:rPr lang="en-US"/>
              <a:t>Yahoo LDA improved approach with distributed operations like get set and update</a:t>
            </a:r>
          </a:p>
          <a:p>
            <a:endParaRPr lang="en-US"/>
          </a:p>
          <a:p>
            <a:endParaRPr lang="en-US"/>
          </a:p>
          <a:p>
            <a:r>
              <a:rPr lang="en-US"/>
              <a:t>Second generation:</a:t>
            </a:r>
          </a:p>
          <a:p>
            <a:r>
              <a:rPr lang="en-US"/>
              <a:t>Improved yahoo LDA with bounded delay model</a:t>
            </a:r>
          </a:p>
          <a:p>
            <a:r>
              <a:rPr lang="en-US"/>
              <a:t>But further limited the worker threading model</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6508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Explain what is bounded delay and how Memcached and </a:t>
            </a:r>
            <a:r>
              <a:rPr lang="en-US" err="1"/>
              <a:t>yahooLDA</a:t>
            </a:r>
            <a:r>
              <a:rPr lang="en-US"/>
              <a:t> is operating</a:t>
            </a:r>
          </a:p>
          <a:p>
            <a:pPr marL="0" lvl="0" indent="0" algn="l" rtl="0">
              <a:lnSpc>
                <a:spcPct val="100000"/>
              </a:lnSpc>
              <a:spcBef>
                <a:spcPts val="0"/>
              </a:spcBef>
              <a:spcAft>
                <a:spcPts val="0"/>
              </a:spcAft>
              <a:buSzPts val="1400"/>
              <a:buNone/>
            </a:pPr>
            <a:r>
              <a:rPr lang="en-US"/>
              <a:t>Limitations</a:t>
            </a:r>
          </a:p>
          <a:p>
            <a:pPr marL="0" lvl="0" indent="0" algn="l" rtl="0">
              <a:lnSpc>
                <a:spcPct val="100000"/>
              </a:lnSpc>
              <a:spcBef>
                <a:spcPts val="0"/>
              </a:spcBef>
              <a:spcAft>
                <a:spcPts val="0"/>
              </a:spcAft>
              <a:buSzPts val="1400"/>
              <a:buNone/>
            </a:pPr>
            <a:r>
              <a:rPr lang="en-US"/>
              <a:t>Why changes from one to another</a:t>
            </a:r>
          </a:p>
          <a:p>
            <a:pPr marL="0" lvl="0" indent="0" algn="l" rtl="0">
              <a:lnSpc>
                <a:spcPct val="100000"/>
              </a:lnSpc>
              <a:spcBef>
                <a:spcPts val="0"/>
              </a:spcBef>
              <a:spcAft>
                <a:spcPts val="0"/>
              </a:spcAft>
              <a:buSzPts val="1400"/>
              <a:buNone/>
            </a:pPr>
            <a:r>
              <a:rPr lang="en-US"/>
              <a:t>What improvements has been made</a:t>
            </a:r>
          </a:p>
          <a:p>
            <a:pPr marL="0" lvl="0" indent="0" algn="l" rtl="0">
              <a:lnSpc>
                <a:spcPct val="100000"/>
              </a:lnSpc>
              <a:spcBef>
                <a:spcPts val="0"/>
              </a:spcBef>
              <a:spcAft>
                <a:spcPts val="0"/>
              </a:spcAft>
              <a:buSzPts val="1400"/>
              <a:buNone/>
            </a:pPr>
            <a:r>
              <a:rPr lang="en-US"/>
              <a:t>Find examples!!!!</a:t>
            </a:r>
            <a:endParaRPr/>
          </a:p>
        </p:txBody>
      </p:sp>
      <p:sp>
        <p:nvSpPr>
          <p:cNvPr id="108" name="Google Shape;10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extLst>
      <p:ext uri="{BB962C8B-B14F-4D97-AF65-F5344CB8AC3E}">
        <p14:creationId xmlns:p14="http://schemas.microsoft.com/office/powerpoint/2010/main" val="2185298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5"/>
        <p:cNvGrpSpPr/>
        <p:nvPr/>
      </p:nvGrpSpPr>
      <p:grpSpPr>
        <a:xfrm>
          <a:off x="0" y="0"/>
          <a:ext cx="0" cy="0"/>
          <a:chOff x="0" y="0"/>
          <a:chExt cx="0" cy="0"/>
        </a:xfrm>
      </p:grpSpPr>
      <p:sp>
        <p:nvSpPr>
          <p:cNvPr id="16" name="Google Shape;16;p4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Gill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4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72"/>
        <p:cNvGrpSpPr/>
        <p:nvPr/>
      </p:nvGrpSpPr>
      <p:grpSpPr>
        <a:xfrm>
          <a:off x="0" y="0"/>
          <a:ext cx="0" cy="0"/>
          <a:chOff x="0" y="0"/>
          <a:chExt cx="0" cy="0"/>
        </a:xfrm>
      </p:grpSpPr>
      <p:sp>
        <p:nvSpPr>
          <p:cNvPr id="73" name="Google Shape;73;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78"/>
        <p:cNvGrpSpPr/>
        <p:nvPr/>
      </p:nvGrpSpPr>
      <p:grpSpPr>
        <a:xfrm>
          <a:off x="0" y="0"/>
          <a:ext cx="0" cy="0"/>
          <a:chOff x="0" y="0"/>
          <a:chExt cx="0" cy="0"/>
        </a:xfrm>
      </p:grpSpPr>
      <p:sp>
        <p:nvSpPr>
          <p:cNvPr id="79" name="Google Shape;79;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27"/>
        <p:cNvGrpSpPr/>
        <p:nvPr/>
      </p:nvGrpSpPr>
      <p:grpSpPr>
        <a:xfrm>
          <a:off x="0" y="0"/>
          <a:ext cx="0" cy="0"/>
          <a:chOff x="0" y="0"/>
          <a:chExt cx="0" cy="0"/>
        </a:xfrm>
      </p:grpSpPr>
      <p:sp>
        <p:nvSpPr>
          <p:cNvPr id="28" name="Google Shape;28;p4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Gill Sans"/>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33"/>
        <p:cNvGrpSpPr/>
        <p:nvPr/>
      </p:nvGrpSpPr>
      <p:grpSpPr>
        <a:xfrm>
          <a:off x="0" y="0"/>
          <a:ext cx="0" cy="0"/>
          <a:chOff x="0" y="0"/>
          <a:chExt cx="0" cy="0"/>
        </a:xfrm>
      </p:grpSpPr>
      <p:sp>
        <p:nvSpPr>
          <p:cNvPr id="34" name="Google Shape;34;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40"/>
        <p:cNvGrpSpPr/>
        <p:nvPr/>
      </p:nvGrpSpPr>
      <p:grpSpPr>
        <a:xfrm>
          <a:off x="0" y="0"/>
          <a:ext cx="0" cy="0"/>
          <a:chOff x="0" y="0"/>
          <a:chExt cx="0" cy="0"/>
        </a:xfrm>
      </p:grpSpPr>
      <p:sp>
        <p:nvSpPr>
          <p:cNvPr id="41" name="Google Shape;41;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9"/>
        <p:cNvGrpSpPr/>
        <p:nvPr/>
      </p:nvGrpSpPr>
      <p:grpSpPr>
        <a:xfrm>
          <a:off x="0" y="0"/>
          <a:ext cx="0" cy="0"/>
          <a:chOff x="0" y="0"/>
          <a:chExt cx="0" cy="0"/>
        </a:xfrm>
      </p:grpSpPr>
      <p:sp>
        <p:nvSpPr>
          <p:cNvPr id="50" name="Google Shape;50;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58"/>
        <p:cNvGrpSpPr/>
        <p:nvPr/>
      </p:nvGrpSpPr>
      <p:grpSpPr>
        <a:xfrm>
          <a:off x="0" y="0"/>
          <a:ext cx="0" cy="0"/>
          <a:chOff x="0" y="0"/>
          <a:chExt cx="0" cy="0"/>
        </a:xfrm>
      </p:grpSpPr>
      <p:sp>
        <p:nvSpPr>
          <p:cNvPr id="59" name="Google Shape;59;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65"/>
        <p:cNvGrpSpPr/>
        <p:nvPr/>
      </p:nvGrpSpPr>
      <p:grpSpPr>
        <a:xfrm>
          <a:off x="0" y="0"/>
          <a:ext cx="0" cy="0"/>
          <a:chOff x="0" y="0"/>
          <a:chExt cx="0" cy="0"/>
        </a:xfrm>
      </p:grpSpPr>
      <p:sp>
        <p:nvSpPr>
          <p:cNvPr id="66" name="Google Shape;66;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Gill Sans"/>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Gill Sans"/>
                <a:ea typeface="Gill Sans"/>
                <a:cs typeface="Gill Sans"/>
                <a:sym typeface="Gill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Gill Sans"/>
                <a:ea typeface="Gill Sans"/>
                <a:cs typeface="Gill Sans"/>
                <a:sym typeface="Gill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Gill Sans"/>
                <a:ea typeface="Gill Sans"/>
                <a:cs typeface="Gill Sans"/>
                <a:sym typeface="Gill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ill Sans"/>
                <a:ea typeface="Gill Sans"/>
                <a:cs typeface="Gill Sans"/>
                <a:sym typeface="Gill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Gill Sans"/>
                <a:ea typeface="Gill Sans"/>
                <a:cs typeface="Gill Sans"/>
                <a:sym typeface="Gill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ctr"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customXml" Target="../ink/ink5.xml"/><Relationship Id="rId17" Type="http://schemas.openxmlformats.org/officeDocument/2006/relationships/image" Target="../media/image12.png"/><Relationship Id="rId2" Type="http://schemas.openxmlformats.org/officeDocument/2006/relationships/notesSlide" Target="../notesSlides/notesSlide13.xml"/><Relationship Id="rId16" Type="http://schemas.openxmlformats.org/officeDocument/2006/relationships/customXml" Target="../ink/ink7.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1.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8.png"/><Relationship Id="rId14" Type="http://schemas.openxmlformats.org/officeDocument/2006/relationships/customXml" Target="../ink/ink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
          <p:cNvSpPr txBox="1">
            <a:spLocks noGrp="1"/>
          </p:cNvSpPr>
          <p:nvPr>
            <p:ph type="ctrTitle"/>
          </p:nvPr>
        </p:nvSpPr>
        <p:spPr>
          <a:xfrm>
            <a:off x="977994" y="2022060"/>
            <a:ext cx="4012200" cy="1442700"/>
          </a:xfrm>
          <a:prstGeom prst="rect">
            <a:avLst/>
          </a:prstGeom>
          <a:noFill/>
          <a:ln>
            <a:noFill/>
          </a:ln>
        </p:spPr>
        <p:txBody>
          <a:bodyPr spcFirstLastPara="1" wrap="square" lIns="91425" tIns="45700" rIns="91425" bIns="45700" anchor="b" anchorCtr="0">
            <a:normAutofit fontScale="90000"/>
          </a:bodyPr>
          <a:lstStyle/>
          <a:p>
            <a:pPr lvl="0">
              <a:buSzPts val="4800"/>
            </a:pPr>
            <a:r>
              <a:rPr lang="en-US" sz="3600">
                <a:latin typeface="Calibri" panose="020F0502020204030204" pitchFamily="34" charset="0"/>
                <a:cs typeface="Calibri" panose="020F0502020204030204" pitchFamily="34" charset="0"/>
              </a:rPr>
              <a:t>Scaling Distributed Machine Learning with the Parameter Server</a:t>
            </a:r>
            <a:endParaRPr sz="3000">
              <a:latin typeface="Calibri" panose="020F0502020204030204" pitchFamily="34" charset="0"/>
              <a:cs typeface="Calibri" panose="020F0502020204030204" pitchFamily="34" charset="0"/>
            </a:endParaRPr>
          </a:p>
        </p:txBody>
      </p:sp>
      <p:sp>
        <p:nvSpPr>
          <p:cNvPr id="90" name="Google Shape;90;p1"/>
          <p:cNvSpPr txBox="1">
            <a:spLocks noGrp="1"/>
          </p:cNvSpPr>
          <p:nvPr>
            <p:ph type="subTitle" idx="1"/>
          </p:nvPr>
        </p:nvSpPr>
        <p:spPr>
          <a:xfrm>
            <a:off x="875394" y="3539820"/>
            <a:ext cx="4114800" cy="1033910"/>
          </a:xfrm>
          <a:prstGeom prst="rect">
            <a:avLst/>
          </a:prstGeom>
          <a:noFill/>
          <a:ln>
            <a:noFill/>
          </a:ln>
        </p:spPr>
        <p:txBody>
          <a:bodyPr spcFirstLastPara="1" wrap="square" lIns="91425" tIns="45700" rIns="91425" bIns="45700" anchor="ctr" anchorCtr="0">
            <a:normAutofit/>
          </a:bodyPr>
          <a:lstStyle/>
          <a:p>
            <a:pPr marL="0" lvl="0" indent="0">
              <a:spcBef>
                <a:spcPts val="0"/>
              </a:spcBef>
            </a:pPr>
            <a:r>
              <a:rPr lang="en-US" sz="1400">
                <a:latin typeface="Calibri" panose="020F0502020204030204" pitchFamily="34" charset="0"/>
                <a:cs typeface="Calibri" panose="020F0502020204030204" pitchFamily="34" charset="0"/>
              </a:rPr>
              <a:t>Mu Li∗‡, David G. Andersen∗ , Jun Woo Park∗ , Alexander J. </a:t>
            </a:r>
            <a:r>
              <a:rPr lang="en-US" sz="1400" err="1">
                <a:latin typeface="Calibri" panose="020F0502020204030204" pitchFamily="34" charset="0"/>
                <a:cs typeface="Calibri" panose="020F0502020204030204" pitchFamily="34" charset="0"/>
              </a:rPr>
              <a:t>Smola</a:t>
            </a:r>
            <a:r>
              <a:rPr lang="en-US" sz="1400">
                <a:latin typeface="Calibri" panose="020F0502020204030204" pitchFamily="34" charset="0"/>
                <a:cs typeface="Calibri" panose="020F0502020204030204" pitchFamily="34" charset="0"/>
              </a:rPr>
              <a:t>∗†, Amr Ahmed† , </a:t>
            </a:r>
            <a:r>
              <a:rPr lang="en-US" sz="1400" err="1">
                <a:latin typeface="Calibri" panose="020F0502020204030204" pitchFamily="34" charset="0"/>
                <a:cs typeface="Calibri" panose="020F0502020204030204" pitchFamily="34" charset="0"/>
              </a:rPr>
              <a:t>Vanja</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Josifovski</a:t>
            </a:r>
            <a:r>
              <a:rPr lang="en-US" sz="1400">
                <a:latin typeface="Calibri" panose="020F0502020204030204" pitchFamily="34" charset="0"/>
                <a:cs typeface="Calibri" panose="020F0502020204030204" pitchFamily="34" charset="0"/>
              </a:rPr>
              <a:t>† , James Long† , Eugene J. </a:t>
            </a:r>
            <a:r>
              <a:rPr lang="en-US" sz="1400" err="1">
                <a:latin typeface="Calibri" panose="020F0502020204030204" pitchFamily="34" charset="0"/>
                <a:cs typeface="Calibri" panose="020F0502020204030204" pitchFamily="34" charset="0"/>
              </a:rPr>
              <a:t>Shekita</a:t>
            </a:r>
            <a:r>
              <a:rPr lang="en-US" sz="1400">
                <a:latin typeface="Calibri" panose="020F0502020204030204" pitchFamily="34" charset="0"/>
                <a:cs typeface="Calibri" panose="020F0502020204030204" pitchFamily="34" charset="0"/>
              </a:rPr>
              <a:t>† , </a:t>
            </a:r>
            <a:r>
              <a:rPr lang="en-US" sz="1400" err="1">
                <a:latin typeface="Calibri" panose="020F0502020204030204" pitchFamily="34" charset="0"/>
                <a:cs typeface="Calibri" panose="020F0502020204030204" pitchFamily="34" charset="0"/>
              </a:rPr>
              <a:t>Bor-Yiing</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Su</a:t>
            </a:r>
            <a:r>
              <a:rPr lang="en-US" sz="1400">
                <a:latin typeface="Calibri" panose="020F0502020204030204" pitchFamily="34" charset="0"/>
                <a:cs typeface="Calibri" panose="020F0502020204030204" pitchFamily="34" charset="0"/>
              </a:rPr>
              <a:t>†</a:t>
            </a:r>
            <a:endParaRPr sz="1400">
              <a:solidFill>
                <a:srgbClr val="B7B7B7"/>
              </a:solidFill>
              <a:latin typeface="Calibri" panose="020F0502020204030204" pitchFamily="34" charset="0"/>
              <a:cs typeface="Calibri" panose="020F0502020204030204" pitchFamily="34" charset="0"/>
            </a:endParaRPr>
          </a:p>
        </p:txBody>
      </p:sp>
      <p:sp>
        <p:nvSpPr>
          <p:cNvPr id="94" name="Google Shape;94;p1"/>
          <p:cNvSpPr txBox="1"/>
          <p:nvPr/>
        </p:nvSpPr>
        <p:spPr>
          <a:xfrm>
            <a:off x="1524150" y="5463500"/>
            <a:ext cx="9144000" cy="606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panose="020F0502020204030204" pitchFamily="34" charset="0"/>
                <a:ea typeface="Gill Sans"/>
                <a:cs typeface="Calibri" panose="020F0502020204030204" pitchFamily="34" charset="0"/>
                <a:sym typeface="Gill Sans"/>
              </a:rPr>
              <a:t>By </a:t>
            </a:r>
            <a:r>
              <a:rPr lang="en-US" sz="2400">
                <a:latin typeface="Calibri" panose="020F0502020204030204" pitchFamily="34" charset="0"/>
                <a:ea typeface="Gill Sans"/>
                <a:cs typeface="Calibri" panose="020F0502020204030204" pitchFamily="34" charset="0"/>
                <a:sym typeface="Gill Sans"/>
              </a:rPr>
              <a:t>Matthew, Jiho and Zineb</a:t>
            </a:r>
            <a:endParaRPr sz="2400" b="0" i="0" u="none" strike="noStrike" cap="none">
              <a:solidFill>
                <a:srgbClr val="000000"/>
              </a:solidFill>
              <a:latin typeface="Calibri" panose="020F0502020204030204" pitchFamily="34" charset="0"/>
              <a:ea typeface="Gill Sans"/>
              <a:cs typeface="Calibri" panose="020F0502020204030204" pitchFamily="34" charset="0"/>
              <a:sym typeface="Gill Sans"/>
            </a:endParaRPr>
          </a:p>
        </p:txBody>
      </p:sp>
      <p:sp>
        <p:nvSpPr>
          <p:cNvPr id="95" name="Google Shape;95;p1"/>
          <p:cNvSpPr txBox="1">
            <a:spLocks noGrp="1"/>
          </p:cNvSpPr>
          <p:nvPr>
            <p:ph type="ctrTitle"/>
          </p:nvPr>
        </p:nvSpPr>
        <p:spPr>
          <a:xfrm>
            <a:off x="5904272" y="2022060"/>
            <a:ext cx="5978769" cy="1484865"/>
          </a:xfrm>
          <a:prstGeom prst="rect">
            <a:avLst/>
          </a:prstGeom>
          <a:noFill/>
          <a:ln>
            <a:noFill/>
          </a:ln>
        </p:spPr>
        <p:txBody>
          <a:bodyPr spcFirstLastPara="1" wrap="square" lIns="91425" tIns="45700" rIns="91425" bIns="45700" anchor="b" anchorCtr="0">
            <a:noAutofit/>
          </a:bodyPr>
          <a:lstStyle/>
          <a:p>
            <a:pPr lvl="0"/>
            <a:r>
              <a:rPr lang="en-US" sz="3200">
                <a:latin typeface="Calibri" panose="020F0502020204030204" pitchFamily="34" charset="0"/>
                <a:cs typeface="Calibri" panose="020F0502020204030204" pitchFamily="34" charset="0"/>
              </a:rPr>
              <a:t>STRADS: A Distributed Framework for Scheduled Model Parallel Machine Learning</a:t>
            </a:r>
            <a:endParaRPr sz="3200">
              <a:latin typeface="Calibri" panose="020F0502020204030204" pitchFamily="34" charset="0"/>
              <a:cs typeface="Calibri" panose="020F0502020204030204" pitchFamily="34" charset="0"/>
            </a:endParaRPr>
          </a:p>
        </p:txBody>
      </p:sp>
      <p:sp>
        <p:nvSpPr>
          <p:cNvPr id="96" name="Google Shape;96;p1"/>
          <p:cNvSpPr txBox="1">
            <a:spLocks noGrp="1"/>
          </p:cNvSpPr>
          <p:nvPr>
            <p:ph type="subTitle" idx="1"/>
          </p:nvPr>
        </p:nvSpPr>
        <p:spPr>
          <a:xfrm>
            <a:off x="6836256" y="3569125"/>
            <a:ext cx="4114800" cy="606301"/>
          </a:xfrm>
          <a:prstGeom prst="rect">
            <a:avLst/>
          </a:prstGeom>
          <a:noFill/>
          <a:ln>
            <a:noFill/>
          </a:ln>
        </p:spPr>
        <p:txBody>
          <a:bodyPr spcFirstLastPara="1" wrap="square" lIns="91425" tIns="45700" rIns="91425" bIns="45700" anchor="ctr" anchorCtr="0">
            <a:noAutofit/>
          </a:bodyPr>
          <a:lstStyle/>
          <a:p>
            <a:pPr marL="0" lvl="0" indent="0">
              <a:spcBef>
                <a:spcPts val="0"/>
              </a:spcBef>
            </a:pPr>
            <a:r>
              <a:rPr lang="en-US" sz="1400" err="1">
                <a:latin typeface="Calibri" panose="020F0502020204030204" pitchFamily="34" charset="0"/>
                <a:cs typeface="Calibri" panose="020F0502020204030204" pitchFamily="34" charset="0"/>
              </a:rPr>
              <a:t>Jin</a:t>
            </a:r>
            <a:r>
              <a:rPr lang="en-US" sz="1400">
                <a:latin typeface="Calibri" panose="020F0502020204030204" pitchFamily="34" charset="0"/>
                <a:cs typeface="Calibri" panose="020F0502020204030204" pitchFamily="34" charset="0"/>
              </a:rPr>
              <a:t> </a:t>
            </a:r>
            <a:r>
              <a:rPr lang="en-US" sz="1400" err="1">
                <a:latin typeface="Calibri" panose="020F0502020204030204" pitchFamily="34" charset="0"/>
                <a:cs typeface="Calibri" panose="020F0502020204030204" pitchFamily="34" charset="0"/>
              </a:rPr>
              <a:t>Kyu</a:t>
            </a:r>
            <a:r>
              <a:rPr lang="en-US" sz="1400">
                <a:latin typeface="Calibri" panose="020F0502020204030204" pitchFamily="34" charset="0"/>
                <a:cs typeface="Calibri" panose="020F0502020204030204" pitchFamily="34" charset="0"/>
              </a:rPr>
              <a:t> Kim1 </a:t>
            </a:r>
            <a:r>
              <a:rPr lang="en-US" sz="1400" err="1">
                <a:latin typeface="Calibri" panose="020F0502020204030204" pitchFamily="34" charset="0"/>
                <a:cs typeface="Calibri" panose="020F0502020204030204" pitchFamily="34" charset="0"/>
              </a:rPr>
              <a:t>Qirong</a:t>
            </a:r>
            <a:r>
              <a:rPr lang="en-US" sz="1400">
                <a:latin typeface="Calibri" panose="020F0502020204030204" pitchFamily="34" charset="0"/>
                <a:cs typeface="Calibri" panose="020F0502020204030204" pitchFamily="34" charset="0"/>
              </a:rPr>
              <a:t> Ho2 </a:t>
            </a:r>
            <a:r>
              <a:rPr lang="en-US" sz="1400" err="1">
                <a:latin typeface="Calibri" panose="020F0502020204030204" pitchFamily="34" charset="0"/>
                <a:cs typeface="Calibri" panose="020F0502020204030204" pitchFamily="34" charset="0"/>
              </a:rPr>
              <a:t>Seunghak</a:t>
            </a:r>
            <a:r>
              <a:rPr lang="en-US" sz="1400">
                <a:latin typeface="Calibri" panose="020F0502020204030204" pitchFamily="34" charset="0"/>
                <a:cs typeface="Calibri" panose="020F0502020204030204" pitchFamily="34" charset="0"/>
              </a:rPr>
              <a:t> Lee1 </a:t>
            </a:r>
            <a:r>
              <a:rPr lang="en-US" sz="1400" err="1">
                <a:latin typeface="Calibri" panose="020F0502020204030204" pitchFamily="34" charset="0"/>
                <a:cs typeface="Calibri" panose="020F0502020204030204" pitchFamily="34" charset="0"/>
              </a:rPr>
              <a:t>Xun</a:t>
            </a:r>
            <a:r>
              <a:rPr lang="en-US" sz="1400">
                <a:latin typeface="Calibri" panose="020F0502020204030204" pitchFamily="34" charset="0"/>
                <a:cs typeface="Calibri" panose="020F0502020204030204" pitchFamily="34" charset="0"/>
              </a:rPr>
              <a:t> Zheng1 Wei Dai1 Garth A. Gibson1 Eric P. Xing</a:t>
            </a:r>
            <a:endParaRPr sz="1400">
              <a:solidFill>
                <a:srgbClr val="B7B7B7"/>
              </a:solidFill>
              <a:latin typeface="Calibri" panose="020F0502020204030204" pitchFamily="34" charset="0"/>
              <a:cs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latin typeface="Calibri" panose="020F0502020204030204" pitchFamily="34" charset="0"/>
                <a:cs typeface="Calibri" panose="020F0502020204030204" pitchFamily="34" charset="0"/>
              </a:rPr>
              <a:t>Related works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B06273F-6705-294B-BCB9-3A6115A6430B}"/>
              </a:ext>
            </a:extLst>
          </p:cNvPr>
          <p:cNvSpPr>
            <a:spLocks noGrp="1"/>
          </p:cNvSpPr>
          <p:nvPr>
            <p:ph type="body" idx="1"/>
          </p:nvPr>
        </p:nvSpPr>
        <p:spPr>
          <a:xfrm>
            <a:off x="838200" y="1825625"/>
            <a:ext cx="9753600" cy="4667250"/>
          </a:xfrm>
        </p:spPr>
        <p:txBody>
          <a:bodyPr anchor="t">
            <a:normAutofit/>
          </a:bodyPr>
          <a:lstStyle/>
          <a:p>
            <a:pPr marL="0" indent="0">
              <a:buNone/>
            </a:pPr>
            <a:r>
              <a:rPr lang="en-US">
                <a:solidFill>
                  <a:schemeClr val="tx1"/>
                </a:solidFill>
              </a:rPr>
              <a:t>Third-generation parameter server?</a:t>
            </a:r>
          </a:p>
          <a:p>
            <a:pPr marL="0" indent="0">
              <a:buNone/>
            </a:pPr>
            <a:endParaRPr lang="en-US">
              <a:solidFill>
                <a:schemeClr val="tx1"/>
              </a:solidFill>
            </a:endParaRPr>
          </a:p>
          <a:p>
            <a:pPr marL="0" indent="0">
              <a:buNone/>
            </a:pPr>
            <a:r>
              <a:rPr lang="en-US">
                <a:solidFill>
                  <a:schemeClr val="tx1"/>
                </a:solidFill>
              </a:rPr>
              <a:t>General distributed systems</a:t>
            </a:r>
          </a:p>
          <a:p>
            <a:pPr indent="-457200"/>
            <a:r>
              <a:rPr lang="en-US">
                <a:solidFill>
                  <a:schemeClr val="tx1"/>
                </a:solidFill>
              </a:rPr>
              <a:t>Each iteration is forced to synchronize</a:t>
            </a:r>
          </a:p>
          <a:p>
            <a:pPr indent="-457200"/>
            <a:r>
              <a:rPr lang="en-US">
                <a:solidFill>
                  <a:schemeClr val="tx1"/>
                </a:solidFill>
              </a:rPr>
              <a:t>Works well for few nodes</a:t>
            </a:r>
          </a:p>
          <a:p>
            <a:pPr indent="-457200"/>
            <a:r>
              <a:rPr lang="en-US">
                <a:solidFill>
                  <a:schemeClr val="tx1"/>
                </a:solidFill>
              </a:rPr>
              <a:t>Slow performance for large-scale clusters</a:t>
            </a:r>
          </a:p>
          <a:p>
            <a:pPr indent="-457200"/>
            <a:endParaRPr lang="en-US">
              <a:solidFill>
                <a:srgbClr val="0070C0"/>
              </a:solidFill>
            </a:endParaRPr>
          </a:p>
          <a:p>
            <a:pPr marL="0" indent="0">
              <a:buNone/>
            </a:pPr>
            <a:endParaRPr lang="en-US">
              <a:solidFill>
                <a:srgbClr val="0070C0"/>
              </a:solidFill>
            </a:endParaRPr>
          </a:p>
          <a:p>
            <a:pPr marL="0" indent="0">
              <a:buNone/>
            </a:pPr>
            <a:endParaRPr lang="en-US"/>
          </a:p>
        </p:txBody>
      </p:sp>
    </p:spTree>
    <p:extLst>
      <p:ext uri="{BB962C8B-B14F-4D97-AF65-F5344CB8AC3E}">
        <p14:creationId xmlns:p14="http://schemas.microsoft.com/office/powerpoint/2010/main" val="1946916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461-6933-564F-AD59-A2F2450931BA}"/>
              </a:ext>
            </a:extLst>
          </p:cNvPr>
          <p:cNvSpPr>
            <a:spLocks noGrp="1"/>
          </p:cNvSpPr>
          <p:nvPr>
            <p:ph type="title"/>
          </p:nvPr>
        </p:nvSpPr>
        <p:spPr/>
        <p:txBody>
          <a:bodyPr/>
          <a:lstStyle/>
          <a:p>
            <a:r>
              <a:rPr lang="en-US"/>
              <a:t>Key Features of Parameter Server</a:t>
            </a:r>
          </a:p>
        </p:txBody>
      </p:sp>
      <p:sp>
        <p:nvSpPr>
          <p:cNvPr id="4" name="Slide Number Placeholder 3">
            <a:extLst>
              <a:ext uri="{FF2B5EF4-FFF2-40B4-BE49-F238E27FC236}">
                <a16:creationId xmlns:a16="http://schemas.microsoft.com/office/drawing/2014/main" id="{C8B36BD4-009E-494E-8554-61B5C9A36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5" name="Content Placeholder 2">
            <a:extLst>
              <a:ext uri="{FF2B5EF4-FFF2-40B4-BE49-F238E27FC236}">
                <a16:creationId xmlns:a16="http://schemas.microsoft.com/office/drawing/2014/main" id="{2B12FEA8-B654-F245-89AD-9CEB901C3438}"/>
              </a:ext>
            </a:extLst>
          </p:cNvPr>
          <p:cNvSpPr txBox="1">
            <a:spLocks/>
          </p:cNvSpPr>
          <p:nvPr/>
        </p:nvSpPr>
        <p:spPr>
          <a:xfrm>
            <a:off x="1097280" y="2109019"/>
            <a:ext cx="10058400" cy="447864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57200">
              <a:lnSpc>
                <a:spcPct val="110000"/>
              </a:lnSpc>
              <a:buClr>
                <a:schemeClr val="accent6">
                  <a:lumMod val="75000"/>
                </a:schemeClr>
              </a:buClr>
              <a:buFont typeface="Wingdings" pitchFamily="2" charset="2"/>
              <a:buChar char="ü"/>
            </a:pPr>
            <a:r>
              <a:rPr lang="en-US"/>
              <a:t>Efficient Communication</a:t>
            </a:r>
          </a:p>
          <a:p>
            <a:pPr indent="-457200">
              <a:lnSpc>
                <a:spcPct val="110000"/>
              </a:lnSpc>
              <a:buClr>
                <a:schemeClr val="accent6">
                  <a:lumMod val="75000"/>
                </a:schemeClr>
              </a:buClr>
              <a:buFont typeface="Wingdings" pitchFamily="2" charset="2"/>
              <a:buChar char="ü"/>
            </a:pPr>
            <a:r>
              <a:rPr lang="en-US"/>
              <a:t>Flexible Consistency Models </a:t>
            </a:r>
          </a:p>
          <a:p>
            <a:pPr indent="-457200">
              <a:lnSpc>
                <a:spcPct val="110000"/>
              </a:lnSpc>
              <a:buClr>
                <a:schemeClr val="accent6">
                  <a:lumMod val="75000"/>
                </a:schemeClr>
              </a:buClr>
              <a:buFont typeface="Wingdings" pitchFamily="2" charset="2"/>
              <a:buChar char="ü"/>
            </a:pPr>
            <a:r>
              <a:rPr lang="en-US"/>
              <a:t>Elastic Scalability</a:t>
            </a:r>
          </a:p>
          <a:p>
            <a:pPr indent="-457200">
              <a:lnSpc>
                <a:spcPct val="110000"/>
              </a:lnSpc>
              <a:buClr>
                <a:schemeClr val="accent6">
                  <a:lumMod val="75000"/>
                </a:schemeClr>
              </a:buClr>
              <a:buFont typeface="Wingdings" pitchFamily="2" charset="2"/>
              <a:buChar char="ü"/>
            </a:pPr>
            <a:r>
              <a:rPr lang="en-US"/>
              <a:t>Fault Tolerance and Durability</a:t>
            </a:r>
          </a:p>
          <a:p>
            <a:pPr indent="-457200">
              <a:lnSpc>
                <a:spcPct val="110000"/>
              </a:lnSpc>
              <a:buClr>
                <a:schemeClr val="accent6">
                  <a:lumMod val="75000"/>
                </a:schemeClr>
              </a:buClr>
              <a:buFont typeface="Wingdings" pitchFamily="2" charset="2"/>
              <a:buChar char="ü"/>
            </a:pPr>
            <a:r>
              <a:rPr lang="en-US"/>
              <a:t>Ease of Use</a:t>
            </a:r>
          </a:p>
        </p:txBody>
      </p:sp>
    </p:spTree>
    <p:extLst>
      <p:ext uri="{BB962C8B-B14F-4D97-AF65-F5344CB8AC3E}">
        <p14:creationId xmlns:p14="http://schemas.microsoft.com/office/powerpoint/2010/main" val="2628521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838200" y="3635268"/>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latin typeface="Calibri" panose="020F0502020204030204" pitchFamily="34" charset="0"/>
                <a:cs typeface="Calibri" panose="020F0502020204030204" pitchFamily="34" charset="0"/>
              </a:rPr>
              <a:t>Architecture</a:t>
            </a: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8459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7F29-14FF-2245-9736-74A4898B398F}"/>
              </a:ext>
            </a:extLst>
          </p:cNvPr>
          <p:cNvSpPr>
            <a:spLocks noGrp="1"/>
          </p:cNvSpPr>
          <p:nvPr>
            <p:ph type="title"/>
          </p:nvPr>
        </p:nvSpPr>
        <p:spPr>
          <a:xfrm>
            <a:off x="838200" y="365125"/>
            <a:ext cx="10885714" cy="1325563"/>
          </a:xfrm>
        </p:spPr>
        <p:txBody>
          <a:bodyPr/>
          <a:lstStyle/>
          <a:p>
            <a:r>
              <a:rPr lang="en-US"/>
              <a:t>Architecture</a:t>
            </a:r>
          </a:p>
        </p:txBody>
      </p:sp>
      <p:sp>
        <p:nvSpPr>
          <p:cNvPr id="4" name="Slide Number Placeholder 3">
            <a:extLst>
              <a:ext uri="{FF2B5EF4-FFF2-40B4-BE49-F238E27FC236}">
                <a16:creationId xmlns:a16="http://schemas.microsoft.com/office/drawing/2014/main" id="{3DEAFB73-27B2-A249-9107-517866D51D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pic>
        <p:nvPicPr>
          <p:cNvPr id="5" name="Picture 4">
            <a:extLst>
              <a:ext uri="{FF2B5EF4-FFF2-40B4-BE49-F238E27FC236}">
                <a16:creationId xmlns:a16="http://schemas.microsoft.com/office/drawing/2014/main" id="{59D7C439-C3D0-DE4F-B52F-400392FF78CE}"/>
              </a:ext>
            </a:extLst>
          </p:cNvPr>
          <p:cNvPicPr>
            <a:picLocks noChangeAspect="1"/>
          </p:cNvPicPr>
          <p:nvPr/>
        </p:nvPicPr>
        <p:blipFill rotWithShape="1">
          <a:blip r:embed="rId3"/>
          <a:srcRect l="7459" r="10211"/>
          <a:stretch/>
        </p:blipFill>
        <p:spPr>
          <a:xfrm>
            <a:off x="8217674" y="1690688"/>
            <a:ext cx="3592645" cy="4217299"/>
          </a:xfrm>
          <a:prstGeom prst="rect">
            <a:avLst/>
          </a:prstGeom>
        </p:spPr>
      </p:pic>
      <p:pic>
        <p:nvPicPr>
          <p:cNvPr id="6" name="Picture 5">
            <a:extLst>
              <a:ext uri="{FF2B5EF4-FFF2-40B4-BE49-F238E27FC236}">
                <a16:creationId xmlns:a16="http://schemas.microsoft.com/office/drawing/2014/main" id="{985C6EAC-EF68-BF44-94E3-CB3B72984DB7}"/>
              </a:ext>
            </a:extLst>
          </p:cNvPr>
          <p:cNvPicPr>
            <a:picLocks noChangeAspect="1"/>
          </p:cNvPicPr>
          <p:nvPr/>
        </p:nvPicPr>
        <p:blipFill rotWithShape="1">
          <a:blip r:embed="rId3"/>
          <a:srcRect l="7459" r="10211"/>
          <a:stretch/>
        </p:blipFill>
        <p:spPr>
          <a:xfrm>
            <a:off x="4299519" y="1690688"/>
            <a:ext cx="3592645" cy="4217299"/>
          </a:xfrm>
          <a:prstGeom prst="rect">
            <a:avLst/>
          </a:prstGeom>
        </p:spPr>
      </p:pic>
      <p:pic>
        <p:nvPicPr>
          <p:cNvPr id="7" name="Picture 6">
            <a:extLst>
              <a:ext uri="{FF2B5EF4-FFF2-40B4-BE49-F238E27FC236}">
                <a16:creationId xmlns:a16="http://schemas.microsoft.com/office/drawing/2014/main" id="{722A4787-EDCE-7342-AF32-9E7CB5CF2A94}"/>
              </a:ext>
            </a:extLst>
          </p:cNvPr>
          <p:cNvPicPr>
            <a:picLocks noChangeAspect="1"/>
          </p:cNvPicPr>
          <p:nvPr/>
        </p:nvPicPr>
        <p:blipFill rotWithShape="1">
          <a:blip r:embed="rId3"/>
          <a:srcRect l="7459"/>
          <a:stretch/>
        </p:blipFill>
        <p:spPr>
          <a:xfrm>
            <a:off x="381364" y="1690688"/>
            <a:ext cx="4038223" cy="4217299"/>
          </a:xfrm>
          <a:prstGeom prst="rect">
            <a:avLst/>
          </a:prstGeom>
        </p:spPr>
      </p:pic>
      <p:sp>
        <p:nvSpPr>
          <p:cNvPr id="8" name="Rectangle 7">
            <a:extLst>
              <a:ext uri="{FF2B5EF4-FFF2-40B4-BE49-F238E27FC236}">
                <a16:creationId xmlns:a16="http://schemas.microsoft.com/office/drawing/2014/main" id="{EBB2FDA5-8C17-D54A-8334-4F967AD0763D}"/>
              </a:ext>
            </a:extLst>
          </p:cNvPr>
          <p:cNvSpPr/>
          <p:nvPr/>
        </p:nvSpPr>
        <p:spPr>
          <a:xfrm>
            <a:off x="2438400" y="3105150"/>
            <a:ext cx="1009650" cy="495300"/>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2768FE-D09A-6047-8F24-22166F24094F}"/>
              </a:ext>
            </a:extLst>
          </p:cNvPr>
          <p:cNvSpPr/>
          <p:nvPr/>
        </p:nvSpPr>
        <p:spPr>
          <a:xfrm>
            <a:off x="2400475" y="5167312"/>
            <a:ext cx="1009650" cy="495300"/>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a16="http://schemas.microsoft.com/office/drawing/2014/main" id="{C399D5B0-08F0-C14E-B685-C4D13E06B6AE}"/>
              </a:ext>
            </a:extLst>
          </p:cNvPr>
          <p:cNvSpPr/>
          <p:nvPr/>
        </p:nvSpPr>
        <p:spPr>
          <a:xfrm rot="2280777">
            <a:off x="1927033" y="3469765"/>
            <a:ext cx="182240" cy="1252076"/>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F22B0811-A003-8B45-9C87-8EBCFDC697F5}"/>
              </a:ext>
            </a:extLst>
          </p:cNvPr>
          <p:cNvSpPr/>
          <p:nvPr/>
        </p:nvSpPr>
        <p:spPr>
          <a:xfrm rot="6290855">
            <a:off x="1960827" y="4958670"/>
            <a:ext cx="158418" cy="703782"/>
          </a:xfrm>
          <a:prstGeom prst="upArrow">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E6DDA5-E5CE-584A-A578-8AF69DF02043}"/>
              </a:ext>
            </a:extLst>
          </p:cNvPr>
          <p:cNvSpPr/>
          <p:nvPr/>
        </p:nvSpPr>
        <p:spPr>
          <a:xfrm>
            <a:off x="4720266" y="3463700"/>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B2A0DACE-6813-2C46-B58A-66AA61C25665}"/>
                  </a:ext>
                </a:extLst>
              </p14:cNvPr>
              <p14:cNvContentPartPr/>
              <p14:nvPr/>
            </p14:nvContentPartPr>
            <p14:xfrm>
              <a:off x="5765631" y="3082037"/>
              <a:ext cx="987480" cy="518760"/>
            </p14:xfrm>
          </p:contentPart>
        </mc:Choice>
        <mc:Fallback xmlns="">
          <p:pic>
            <p:nvPicPr>
              <p:cNvPr id="13" name="Ink 12">
                <a:extLst>
                  <a:ext uri="{FF2B5EF4-FFF2-40B4-BE49-F238E27FC236}">
                    <a16:creationId xmlns:a16="http://schemas.microsoft.com/office/drawing/2014/main" id="{B2A0DACE-6813-2C46-B58A-66AA61C25665}"/>
                  </a:ext>
                </a:extLst>
              </p:cNvPr>
              <p:cNvPicPr/>
              <p:nvPr/>
            </p:nvPicPr>
            <p:blipFill>
              <a:blip r:embed="rId5"/>
              <a:stretch>
                <a:fillRect/>
              </a:stretch>
            </p:blipFill>
            <p:spPr>
              <a:xfrm>
                <a:off x="5747631" y="3064037"/>
                <a:ext cx="102312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FEEF807B-48B2-254B-B256-D222D328441D}"/>
                  </a:ext>
                </a:extLst>
              </p14:cNvPr>
              <p14:cNvContentPartPr/>
              <p14:nvPr/>
            </p14:nvContentPartPr>
            <p14:xfrm>
              <a:off x="5256951" y="3688637"/>
              <a:ext cx="1043280" cy="1202040"/>
            </p14:xfrm>
          </p:contentPart>
        </mc:Choice>
        <mc:Fallback xmlns="">
          <p:pic>
            <p:nvPicPr>
              <p:cNvPr id="14" name="Ink 13">
                <a:extLst>
                  <a:ext uri="{FF2B5EF4-FFF2-40B4-BE49-F238E27FC236}">
                    <a16:creationId xmlns:a16="http://schemas.microsoft.com/office/drawing/2014/main" id="{FEEF807B-48B2-254B-B256-D222D328441D}"/>
                  </a:ext>
                </a:extLst>
              </p:cNvPr>
              <p:cNvPicPr/>
              <p:nvPr/>
            </p:nvPicPr>
            <p:blipFill>
              <a:blip r:embed="rId7"/>
              <a:stretch>
                <a:fillRect/>
              </a:stretch>
            </p:blipFill>
            <p:spPr>
              <a:xfrm>
                <a:off x="5238951" y="3670637"/>
                <a:ext cx="1078920" cy="1237680"/>
              </a:xfrm>
              <a:prstGeom prst="rect">
                <a:avLst/>
              </a:prstGeom>
            </p:spPr>
          </p:pic>
        </mc:Fallback>
      </mc:AlternateContent>
      <p:sp>
        <p:nvSpPr>
          <p:cNvPr id="15" name="Rectangle 14">
            <a:extLst>
              <a:ext uri="{FF2B5EF4-FFF2-40B4-BE49-F238E27FC236}">
                <a16:creationId xmlns:a16="http://schemas.microsoft.com/office/drawing/2014/main" id="{77A63443-2208-6147-8289-2CA2392B65D4}"/>
              </a:ext>
            </a:extLst>
          </p:cNvPr>
          <p:cNvSpPr/>
          <p:nvPr/>
        </p:nvSpPr>
        <p:spPr>
          <a:xfrm>
            <a:off x="6318631" y="4890677"/>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68C5AB-531F-0E45-B815-C6591652365C}"/>
              </a:ext>
            </a:extLst>
          </p:cNvPr>
          <p:cNvSpPr/>
          <p:nvPr/>
        </p:nvSpPr>
        <p:spPr>
          <a:xfrm>
            <a:off x="6318631" y="2863642"/>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41059F8-83C6-9D46-8D51-DDDB185FCC8F}"/>
              </a:ext>
            </a:extLst>
          </p:cNvPr>
          <p:cNvSpPr/>
          <p:nvPr/>
        </p:nvSpPr>
        <p:spPr>
          <a:xfrm>
            <a:off x="10210274" y="2292655"/>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ADAE18-2253-D246-BC8A-0DD020B5C481}"/>
              </a:ext>
            </a:extLst>
          </p:cNvPr>
          <p:cNvSpPr/>
          <p:nvPr/>
        </p:nvSpPr>
        <p:spPr>
          <a:xfrm>
            <a:off x="10210274" y="4368930"/>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4A86468E-0A65-094D-92A2-F8A2712E3CD5}"/>
                  </a:ext>
                </a:extLst>
              </p14:cNvPr>
              <p14:cNvContentPartPr/>
              <p14:nvPr/>
            </p14:nvContentPartPr>
            <p14:xfrm>
              <a:off x="10704111" y="2572637"/>
              <a:ext cx="140400" cy="280440"/>
            </p14:xfrm>
          </p:contentPart>
        </mc:Choice>
        <mc:Fallback xmlns="">
          <p:pic>
            <p:nvPicPr>
              <p:cNvPr id="19" name="Ink 18">
                <a:extLst>
                  <a:ext uri="{FF2B5EF4-FFF2-40B4-BE49-F238E27FC236}">
                    <a16:creationId xmlns:a16="http://schemas.microsoft.com/office/drawing/2014/main" id="{4A86468E-0A65-094D-92A2-F8A2712E3CD5}"/>
                  </a:ext>
                </a:extLst>
              </p:cNvPr>
              <p:cNvPicPr/>
              <p:nvPr/>
            </p:nvPicPr>
            <p:blipFill>
              <a:blip r:embed="rId9"/>
              <a:stretch>
                <a:fillRect/>
              </a:stretch>
            </p:blipFill>
            <p:spPr>
              <a:xfrm>
                <a:off x="10686065" y="2554637"/>
                <a:ext cx="176132"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7751CABA-DA18-3140-884B-3F0B5CABECA7}"/>
                  </a:ext>
                </a:extLst>
              </p14:cNvPr>
              <p14:cNvContentPartPr/>
              <p14:nvPr/>
            </p14:nvContentPartPr>
            <p14:xfrm>
              <a:off x="10727511" y="4662077"/>
              <a:ext cx="102240" cy="263160"/>
            </p14:xfrm>
          </p:contentPart>
        </mc:Choice>
        <mc:Fallback xmlns="">
          <p:pic>
            <p:nvPicPr>
              <p:cNvPr id="20" name="Ink 19">
                <a:extLst>
                  <a:ext uri="{FF2B5EF4-FFF2-40B4-BE49-F238E27FC236}">
                    <a16:creationId xmlns:a16="http://schemas.microsoft.com/office/drawing/2014/main" id="{7751CABA-DA18-3140-884B-3F0B5CABECA7}"/>
                  </a:ext>
                </a:extLst>
              </p:cNvPr>
              <p:cNvPicPr/>
              <p:nvPr/>
            </p:nvPicPr>
            <p:blipFill>
              <a:blip r:embed="rId11"/>
              <a:stretch>
                <a:fillRect/>
              </a:stretch>
            </p:blipFill>
            <p:spPr>
              <a:xfrm>
                <a:off x="10709511" y="4644052"/>
                <a:ext cx="137880" cy="29884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852FE3A4-E1CB-1447-A3AB-9E456490011A}"/>
                  </a:ext>
                </a:extLst>
              </p14:cNvPr>
              <p14:cNvContentPartPr/>
              <p14:nvPr/>
            </p14:nvContentPartPr>
            <p14:xfrm>
              <a:off x="1740111" y="3030917"/>
              <a:ext cx="1166760" cy="1339920"/>
            </p14:xfrm>
          </p:contentPart>
        </mc:Choice>
        <mc:Fallback xmlns="">
          <p:pic>
            <p:nvPicPr>
              <p:cNvPr id="21" name="Ink 20">
                <a:extLst>
                  <a:ext uri="{FF2B5EF4-FFF2-40B4-BE49-F238E27FC236}">
                    <a16:creationId xmlns:a16="http://schemas.microsoft.com/office/drawing/2014/main" id="{852FE3A4-E1CB-1447-A3AB-9E456490011A}"/>
                  </a:ext>
                </a:extLst>
              </p:cNvPr>
              <p:cNvPicPr/>
              <p:nvPr/>
            </p:nvPicPr>
            <p:blipFill>
              <a:blip r:embed="rId13"/>
              <a:stretch>
                <a:fillRect/>
              </a:stretch>
            </p:blipFill>
            <p:spPr>
              <a:xfrm>
                <a:off x="1722111" y="3012917"/>
                <a:ext cx="1202400" cy="1375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Ink 21">
                <a:extLst>
                  <a:ext uri="{FF2B5EF4-FFF2-40B4-BE49-F238E27FC236}">
                    <a16:creationId xmlns:a16="http://schemas.microsoft.com/office/drawing/2014/main" id="{5008F21C-B900-F64C-98BE-EB654832E33A}"/>
                  </a:ext>
                </a:extLst>
              </p14:cNvPr>
              <p14:cNvContentPartPr/>
              <p14:nvPr/>
            </p14:nvContentPartPr>
            <p14:xfrm>
              <a:off x="1376511" y="2420357"/>
              <a:ext cx="1073160" cy="403200"/>
            </p14:xfrm>
          </p:contentPart>
        </mc:Choice>
        <mc:Fallback xmlns="">
          <p:pic>
            <p:nvPicPr>
              <p:cNvPr id="22" name="Ink 21">
                <a:extLst>
                  <a:ext uri="{FF2B5EF4-FFF2-40B4-BE49-F238E27FC236}">
                    <a16:creationId xmlns:a16="http://schemas.microsoft.com/office/drawing/2014/main" id="{5008F21C-B900-F64C-98BE-EB654832E33A}"/>
                  </a:ext>
                </a:extLst>
              </p:cNvPr>
              <p:cNvPicPr/>
              <p:nvPr/>
            </p:nvPicPr>
            <p:blipFill>
              <a:blip r:embed="rId15"/>
              <a:stretch>
                <a:fillRect/>
              </a:stretch>
            </p:blipFill>
            <p:spPr>
              <a:xfrm>
                <a:off x="1358517" y="2402357"/>
                <a:ext cx="1108788" cy="438840"/>
              </a:xfrm>
              <a:prstGeom prst="rect">
                <a:avLst/>
              </a:prstGeom>
            </p:spPr>
          </p:pic>
        </mc:Fallback>
      </mc:AlternateContent>
      <p:sp>
        <p:nvSpPr>
          <p:cNvPr id="23" name="Rectangle 22">
            <a:extLst>
              <a:ext uri="{FF2B5EF4-FFF2-40B4-BE49-F238E27FC236}">
                <a16:creationId xmlns:a16="http://schemas.microsoft.com/office/drawing/2014/main" id="{D3EE2C52-6959-0B4C-BB30-233E59DDDA58}"/>
              </a:ext>
            </a:extLst>
          </p:cNvPr>
          <p:cNvSpPr/>
          <p:nvPr/>
        </p:nvSpPr>
        <p:spPr>
          <a:xfrm>
            <a:off x="838199" y="2835056"/>
            <a:ext cx="906659" cy="19586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3D44BB2-1C55-404F-944B-1B1C0427304D}"/>
              </a:ext>
            </a:extLst>
          </p:cNvPr>
          <p:cNvSpPr/>
          <p:nvPr/>
        </p:nvSpPr>
        <p:spPr>
          <a:xfrm>
            <a:off x="2424043" y="2299416"/>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8B4E983-7763-8C44-88F8-20758F5191E4}"/>
              </a:ext>
            </a:extLst>
          </p:cNvPr>
          <p:cNvSpPr/>
          <p:nvPr/>
        </p:nvSpPr>
        <p:spPr>
          <a:xfrm>
            <a:off x="2378286" y="4375215"/>
            <a:ext cx="1009650" cy="218395"/>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9D41E8E-9A1C-0143-8F94-B62832AA2BAA}"/>
              </a:ext>
            </a:extLst>
          </p:cNvPr>
          <p:cNvSpPr/>
          <p:nvPr/>
        </p:nvSpPr>
        <p:spPr>
          <a:xfrm>
            <a:off x="4745097" y="2853077"/>
            <a:ext cx="906659" cy="195862"/>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6">
            <p14:nvContentPartPr>
              <p14:cNvPr id="27" name="Ink 26">
                <a:extLst>
                  <a:ext uri="{FF2B5EF4-FFF2-40B4-BE49-F238E27FC236}">
                    <a16:creationId xmlns:a16="http://schemas.microsoft.com/office/drawing/2014/main" id="{049E11B5-51B3-6B40-B7E4-F8E0C1CCB80E}"/>
                  </a:ext>
                </a:extLst>
              </p14:cNvPr>
              <p14:cNvContentPartPr/>
              <p14:nvPr/>
            </p14:nvContentPartPr>
            <p14:xfrm>
              <a:off x="5141751" y="3075197"/>
              <a:ext cx="139680" cy="363240"/>
            </p14:xfrm>
          </p:contentPart>
        </mc:Choice>
        <mc:Fallback xmlns="">
          <p:pic>
            <p:nvPicPr>
              <p:cNvPr id="27" name="Ink 26">
                <a:extLst>
                  <a:ext uri="{FF2B5EF4-FFF2-40B4-BE49-F238E27FC236}">
                    <a16:creationId xmlns:a16="http://schemas.microsoft.com/office/drawing/2014/main" id="{049E11B5-51B3-6B40-B7E4-F8E0C1CCB80E}"/>
                  </a:ext>
                </a:extLst>
              </p:cNvPr>
              <p:cNvPicPr/>
              <p:nvPr/>
            </p:nvPicPr>
            <p:blipFill>
              <a:blip r:embed="rId17"/>
              <a:stretch>
                <a:fillRect/>
              </a:stretch>
            </p:blipFill>
            <p:spPr>
              <a:xfrm>
                <a:off x="5123751" y="3057197"/>
                <a:ext cx="175320" cy="398880"/>
              </a:xfrm>
              <a:prstGeom prst="rect">
                <a:avLst/>
              </a:prstGeom>
            </p:spPr>
          </p:pic>
        </mc:Fallback>
      </mc:AlternateContent>
    </p:spTree>
    <p:extLst>
      <p:ext uri="{BB962C8B-B14F-4D97-AF65-F5344CB8AC3E}">
        <p14:creationId xmlns:p14="http://schemas.microsoft.com/office/powerpoint/2010/main" val="158497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2" presetClass="exit" presetSubtype="4" fill="hold" grpId="1" nodeType="withEffect">
                                  <p:stCondLst>
                                    <p:cond delay="0"/>
                                  </p:stCondLst>
                                  <p:childTnLst>
                                    <p:anim calcmode="lin" valueType="num">
                                      <p:cBhvr additive="base">
                                        <p:cTn id="74" dur="500"/>
                                        <p:tgtEl>
                                          <p:spTgt spid="17"/>
                                        </p:tgtEl>
                                        <p:attrNameLst>
                                          <p:attrName>ppt_y</p:attrName>
                                        </p:attrNameLst>
                                      </p:cBhvr>
                                      <p:tavLst>
                                        <p:tav tm="0">
                                          <p:val>
                                            <p:strVal val="#ppt_y"/>
                                          </p:val>
                                        </p:tav>
                                        <p:tav tm="100000">
                                          <p:val>
                                            <p:strVal val="#ppt_y+#ppt_h*1.125000"/>
                                          </p:val>
                                        </p:tav>
                                      </p:tavLst>
                                    </p:anim>
                                    <p:animEffect transition="out" filter="wipe(down)">
                                      <p:cBhvr>
                                        <p:cTn id="75" dur="500"/>
                                        <p:tgtEl>
                                          <p:spTgt spid="17"/>
                                        </p:tgtEl>
                                      </p:cBhvr>
                                    </p:animEffect>
                                    <p:set>
                                      <p:cBhvr>
                                        <p:cTn id="76" dur="1" fill="hold">
                                          <p:stCondLst>
                                            <p:cond delay="499"/>
                                          </p:stCondLst>
                                        </p:cTn>
                                        <p:tgtEl>
                                          <p:spTgt spid="17"/>
                                        </p:tgtEl>
                                        <p:attrNameLst>
                                          <p:attrName>style.visibility</p:attrName>
                                        </p:attrNameLst>
                                      </p:cBhvr>
                                      <p:to>
                                        <p:strVal val="hidden"/>
                                      </p:to>
                                    </p:set>
                                  </p:childTnLst>
                                </p:cTn>
                              </p:par>
                              <p:par>
                                <p:cTn id="77" presetID="12" presetClass="exit" presetSubtype="4" fill="hold" grpId="1" nodeType="withEffect">
                                  <p:stCondLst>
                                    <p:cond delay="0"/>
                                  </p:stCondLst>
                                  <p:childTnLst>
                                    <p:anim calcmode="lin" valueType="num">
                                      <p:cBhvr additive="base">
                                        <p:cTn id="78" dur="500"/>
                                        <p:tgtEl>
                                          <p:spTgt spid="18"/>
                                        </p:tgtEl>
                                        <p:attrNameLst>
                                          <p:attrName>ppt_y</p:attrName>
                                        </p:attrNameLst>
                                      </p:cBhvr>
                                      <p:tavLst>
                                        <p:tav tm="0">
                                          <p:val>
                                            <p:strVal val="#ppt_y"/>
                                          </p:val>
                                        </p:tav>
                                        <p:tav tm="100000">
                                          <p:val>
                                            <p:strVal val="#ppt_y+#ppt_h*1.125000"/>
                                          </p:val>
                                        </p:tav>
                                      </p:tavLst>
                                    </p:anim>
                                    <p:animEffect transition="out" filter="wipe(down)">
                                      <p:cBhvr>
                                        <p:cTn id="79" dur="500"/>
                                        <p:tgtEl>
                                          <p:spTgt spid="18"/>
                                        </p:tgtEl>
                                      </p:cBhvr>
                                    </p:animEffect>
                                    <p:set>
                                      <p:cBhvr>
                                        <p:cTn id="80" dur="1" fill="hold">
                                          <p:stCondLst>
                                            <p:cond delay="499"/>
                                          </p:stCondLst>
                                        </p:cTn>
                                        <p:tgtEl>
                                          <p:spTgt spid="18"/>
                                        </p:tgtEl>
                                        <p:attrNameLst>
                                          <p:attrName>style.visibility</p:attrName>
                                        </p:attrNameLst>
                                      </p:cBhvr>
                                      <p:to>
                                        <p:strVal val="hidden"/>
                                      </p:to>
                                    </p:set>
                                  </p:childTnLst>
                                </p:cTn>
                              </p:par>
                              <p:par>
                                <p:cTn id="81" presetID="12" presetClass="exit" presetSubtype="4" fill="hold" nodeType="withEffect">
                                  <p:stCondLst>
                                    <p:cond delay="0"/>
                                  </p:stCondLst>
                                  <p:childTnLst>
                                    <p:anim calcmode="lin" valueType="num">
                                      <p:cBhvr additive="base">
                                        <p:cTn id="82" dur="500"/>
                                        <p:tgtEl>
                                          <p:spTgt spid="19"/>
                                        </p:tgtEl>
                                        <p:attrNameLst>
                                          <p:attrName>ppt_y</p:attrName>
                                        </p:attrNameLst>
                                      </p:cBhvr>
                                      <p:tavLst>
                                        <p:tav tm="0">
                                          <p:val>
                                            <p:strVal val="#ppt_y"/>
                                          </p:val>
                                        </p:tav>
                                        <p:tav tm="100000">
                                          <p:val>
                                            <p:strVal val="#ppt_y+#ppt_h*1.125000"/>
                                          </p:val>
                                        </p:tav>
                                      </p:tavLst>
                                    </p:anim>
                                    <p:animEffect transition="out" filter="wipe(down)">
                                      <p:cBhvr>
                                        <p:cTn id="83" dur="500"/>
                                        <p:tgtEl>
                                          <p:spTgt spid="19"/>
                                        </p:tgtEl>
                                      </p:cBhvr>
                                    </p:animEffect>
                                    <p:set>
                                      <p:cBhvr>
                                        <p:cTn id="84" dur="1" fill="hold">
                                          <p:stCondLst>
                                            <p:cond delay="499"/>
                                          </p:stCondLst>
                                        </p:cTn>
                                        <p:tgtEl>
                                          <p:spTgt spid="19"/>
                                        </p:tgtEl>
                                        <p:attrNameLst>
                                          <p:attrName>style.visibility</p:attrName>
                                        </p:attrNameLst>
                                      </p:cBhvr>
                                      <p:to>
                                        <p:strVal val="hidden"/>
                                      </p:to>
                                    </p:set>
                                  </p:childTnLst>
                                </p:cTn>
                              </p:par>
                              <p:par>
                                <p:cTn id="85" presetID="12" presetClass="exit" presetSubtype="4" fill="hold" nodeType="withEffect">
                                  <p:stCondLst>
                                    <p:cond delay="0"/>
                                  </p:stCondLst>
                                  <p:childTnLst>
                                    <p:anim calcmode="lin" valueType="num">
                                      <p:cBhvr additive="base">
                                        <p:cTn id="86" dur="500"/>
                                        <p:tgtEl>
                                          <p:spTgt spid="20"/>
                                        </p:tgtEl>
                                        <p:attrNameLst>
                                          <p:attrName>ppt_y</p:attrName>
                                        </p:attrNameLst>
                                      </p:cBhvr>
                                      <p:tavLst>
                                        <p:tav tm="0">
                                          <p:val>
                                            <p:strVal val="#ppt_y"/>
                                          </p:val>
                                        </p:tav>
                                        <p:tav tm="100000">
                                          <p:val>
                                            <p:strVal val="#ppt_y+#ppt_h*1.125000"/>
                                          </p:val>
                                        </p:tav>
                                      </p:tavLst>
                                    </p:anim>
                                    <p:animEffect transition="out" filter="wipe(down)">
                                      <p:cBhvr>
                                        <p:cTn id="87" dur="500"/>
                                        <p:tgtEl>
                                          <p:spTgt spid="20"/>
                                        </p:tgtEl>
                                      </p:cBhvr>
                                    </p:animEffect>
                                    <p:set>
                                      <p:cBhvr>
                                        <p:cTn id="88" dur="1" fill="hold">
                                          <p:stCondLst>
                                            <p:cond delay="499"/>
                                          </p:stCondLst>
                                        </p:cTn>
                                        <p:tgtEl>
                                          <p:spTgt spid="20"/>
                                        </p:tgtEl>
                                        <p:attrNameLst>
                                          <p:attrName>style.visibility</p:attrName>
                                        </p:attrNameLst>
                                      </p:cBhvr>
                                      <p:to>
                                        <p:strVal val="hidden"/>
                                      </p:to>
                                    </p:set>
                                  </p:childTnLst>
                                </p:cTn>
                              </p:par>
                              <p:par>
                                <p:cTn id="89" presetID="12" presetClass="exit" presetSubtype="4" fill="hold" nodeType="withEffect">
                                  <p:stCondLst>
                                    <p:cond delay="0"/>
                                  </p:stCondLst>
                                  <p:childTnLst>
                                    <p:anim calcmode="lin" valueType="num">
                                      <p:cBhvr additive="base">
                                        <p:cTn id="90" dur="500"/>
                                        <p:tgtEl>
                                          <p:spTgt spid="5"/>
                                        </p:tgtEl>
                                        <p:attrNameLst>
                                          <p:attrName>ppt_y</p:attrName>
                                        </p:attrNameLst>
                                      </p:cBhvr>
                                      <p:tavLst>
                                        <p:tav tm="0">
                                          <p:val>
                                            <p:strVal val="#ppt_y"/>
                                          </p:val>
                                        </p:tav>
                                        <p:tav tm="100000">
                                          <p:val>
                                            <p:strVal val="#ppt_y+#ppt_h*1.125000"/>
                                          </p:val>
                                        </p:tav>
                                      </p:tavLst>
                                    </p:anim>
                                    <p:animEffect transition="out" filter="wipe(down)">
                                      <p:cBhvr>
                                        <p:cTn id="91" dur="500"/>
                                        <p:tgtEl>
                                          <p:spTgt spid="5"/>
                                        </p:tgtEl>
                                      </p:cBhvr>
                                    </p:animEffect>
                                    <p:set>
                                      <p:cBhvr>
                                        <p:cTn id="9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17" grpId="1" animBg="1"/>
      <p:bldP spid="18" grpId="0" animBg="1"/>
      <p:bldP spid="18" grpId="1" animBg="1"/>
      <p:bldP spid="23" grpId="0" animBg="1"/>
      <p:bldP spid="24" grpId="0" animBg="1"/>
      <p:bldP spid="25"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latin typeface="Calibri" panose="020F0502020204030204" pitchFamily="34" charset="0"/>
                <a:cs typeface="Calibri" panose="020F0502020204030204" pitchFamily="34" charset="0"/>
              </a:rPr>
              <a:t>Architecture : the system</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B06273F-6705-294B-BCB9-3A6115A6430B}"/>
              </a:ext>
            </a:extLst>
          </p:cNvPr>
          <p:cNvSpPr>
            <a:spLocks noGrp="1"/>
          </p:cNvSpPr>
          <p:nvPr>
            <p:ph type="body" idx="1"/>
          </p:nvPr>
        </p:nvSpPr>
        <p:spPr>
          <a:xfrm>
            <a:off x="838200" y="2514599"/>
            <a:ext cx="5901813" cy="3978275"/>
          </a:xfrm>
        </p:spPr>
        <p:txBody>
          <a:bodyPr anchor="t">
            <a:normAutofit/>
          </a:bodyPr>
          <a:lstStyle/>
          <a:p>
            <a:pPr indent="-457200"/>
            <a:r>
              <a:rPr lang="en-US"/>
              <a:t>The server node</a:t>
            </a:r>
          </a:p>
          <a:p>
            <a:pPr indent="-457200"/>
            <a:r>
              <a:rPr lang="en-US"/>
              <a:t>The server manager node</a:t>
            </a:r>
          </a:p>
          <a:p>
            <a:pPr indent="-457200"/>
            <a:r>
              <a:rPr lang="en-US"/>
              <a:t>Worker nodes</a:t>
            </a:r>
          </a:p>
          <a:p>
            <a:pPr indent="-457200"/>
            <a:r>
              <a:rPr lang="en-US"/>
              <a:t>Task scheduler</a:t>
            </a:r>
          </a:p>
        </p:txBody>
      </p:sp>
      <p:pic>
        <p:nvPicPr>
          <p:cNvPr id="2" name="Picture 1">
            <a:extLst>
              <a:ext uri="{FF2B5EF4-FFF2-40B4-BE49-F238E27FC236}">
                <a16:creationId xmlns:a16="http://schemas.microsoft.com/office/drawing/2014/main" id="{A717EDDE-4BDB-4648-BA9A-D58D4B028727}"/>
              </a:ext>
            </a:extLst>
          </p:cNvPr>
          <p:cNvPicPr>
            <a:picLocks noChangeAspect="1"/>
          </p:cNvPicPr>
          <p:nvPr/>
        </p:nvPicPr>
        <p:blipFill rotWithShape="1">
          <a:blip r:embed="rId3"/>
          <a:srcRect b="14468"/>
          <a:stretch/>
        </p:blipFill>
        <p:spPr>
          <a:xfrm>
            <a:off x="6545580" y="2099945"/>
            <a:ext cx="4191000" cy="3454298"/>
          </a:xfrm>
          <a:prstGeom prst="rect">
            <a:avLst/>
          </a:prstGeom>
        </p:spPr>
      </p:pic>
    </p:spTree>
    <p:extLst>
      <p:ext uri="{BB962C8B-B14F-4D97-AF65-F5344CB8AC3E}">
        <p14:creationId xmlns:p14="http://schemas.microsoft.com/office/powerpoint/2010/main" val="672039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BD70-F24A-1C4C-BAA0-87FE1E5AA3B4}"/>
              </a:ext>
            </a:extLst>
          </p:cNvPr>
          <p:cNvSpPr>
            <a:spLocks noGrp="1"/>
          </p:cNvSpPr>
          <p:nvPr>
            <p:ph type="title"/>
          </p:nvPr>
        </p:nvSpPr>
        <p:spPr/>
        <p:txBody>
          <a:bodyPr/>
          <a:lstStyle/>
          <a:p>
            <a:r>
              <a:rPr lang="en-US"/>
              <a:t>Architecture: Parameter Key-Value</a:t>
            </a:r>
          </a:p>
        </p:txBody>
      </p:sp>
      <p:sp>
        <p:nvSpPr>
          <p:cNvPr id="3" name="Text Placeholder 2">
            <a:extLst>
              <a:ext uri="{FF2B5EF4-FFF2-40B4-BE49-F238E27FC236}">
                <a16:creationId xmlns:a16="http://schemas.microsoft.com/office/drawing/2014/main" id="{283D6D11-488C-AB46-87F5-1ED3C8EA4B4C}"/>
              </a:ext>
            </a:extLst>
          </p:cNvPr>
          <p:cNvSpPr>
            <a:spLocks noGrp="1"/>
          </p:cNvSpPr>
          <p:nvPr>
            <p:ph type="body" idx="1"/>
          </p:nvPr>
        </p:nvSpPr>
        <p:spPr>
          <a:xfrm>
            <a:off x="838200" y="1825625"/>
            <a:ext cx="10515600" cy="2613640"/>
          </a:xfrm>
        </p:spPr>
        <p:txBody>
          <a:bodyPr>
            <a:noAutofit/>
          </a:bodyPr>
          <a:lstStyle/>
          <a:p>
            <a:pPr>
              <a:buFont typeface="Arial" panose="020B0604020202020204" pitchFamily="34" charset="0"/>
              <a:buChar char="•"/>
            </a:pPr>
            <a:r>
              <a:rPr lang="en-US" sz="2400"/>
              <a:t>Model Parameters are represented as Key – Value pairs</a:t>
            </a:r>
          </a:p>
          <a:p>
            <a:pPr>
              <a:buFont typeface="Arial" panose="020B0604020202020204" pitchFamily="34" charset="0"/>
              <a:buChar char="•"/>
            </a:pPr>
            <a:r>
              <a:rPr lang="en-US" sz="2400"/>
              <a:t>Parameter Server approach models the Key-Value pairs as sparse Linear Algebra Objects.</a:t>
            </a:r>
            <a:endParaRPr lang="en-US" sz="2400" b="1" u="sng"/>
          </a:p>
          <a:p>
            <a:pPr>
              <a:buFont typeface="Arial" panose="020B0604020202020204" pitchFamily="34" charset="0"/>
              <a:buChar char="•"/>
            </a:pPr>
            <a:r>
              <a:rPr lang="en-US" sz="2400">
                <a:solidFill>
                  <a:schemeClr val="accent6">
                    <a:lumMod val="75000"/>
                  </a:schemeClr>
                </a:solidFill>
              </a:rPr>
              <a:t>Batch</a:t>
            </a:r>
            <a:r>
              <a:rPr lang="en-US" sz="2400"/>
              <a:t> key-value pairs required to compute a vector/matrix instead of sending them one by one</a:t>
            </a:r>
            <a:endParaRPr lang="en-US" sz="2400" b="1" u="sng"/>
          </a:p>
          <a:p>
            <a:pPr>
              <a:buFont typeface="Arial" panose="020B0604020202020204" pitchFamily="34" charset="0"/>
              <a:buChar char="•"/>
            </a:pPr>
            <a:r>
              <a:rPr lang="en-US" sz="2400">
                <a:solidFill>
                  <a:schemeClr val="accent6">
                    <a:lumMod val="75000"/>
                  </a:schemeClr>
                </a:solidFill>
              </a:rPr>
              <a:t>Easy to Program </a:t>
            </a:r>
            <a:r>
              <a:rPr lang="en-US" sz="2400"/>
              <a:t>treat the parameters as key-values while presenting them as matrix semantics</a:t>
            </a:r>
          </a:p>
        </p:txBody>
      </p:sp>
      <p:sp>
        <p:nvSpPr>
          <p:cNvPr id="4" name="Slide Number Placeholder 3">
            <a:extLst>
              <a:ext uri="{FF2B5EF4-FFF2-40B4-BE49-F238E27FC236}">
                <a16:creationId xmlns:a16="http://schemas.microsoft.com/office/drawing/2014/main" id="{DBC3A504-6BDB-9B4F-BC85-F2F6AE0353D3}"/>
              </a:ext>
            </a:extLst>
          </p:cNvPr>
          <p:cNvSpPr>
            <a:spLocks noGrp="1"/>
          </p:cNvSpPr>
          <p:nvPr>
            <p:ph type="sldNum" idx="12"/>
          </p:nvPr>
        </p:nvSpPr>
        <p:spPr>
          <a:xfrm>
            <a:off x="8610600" y="6356350"/>
            <a:ext cx="2743200" cy="365125"/>
          </a:xfrm>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5" name="Text Placeholder 2">
            <a:extLst>
              <a:ext uri="{FF2B5EF4-FFF2-40B4-BE49-F238E27FC236}">
                <a16:creationId xmlns:a16="http://schemas.microsoft.com/office/drawing/2014/main" id="{36C12910-25F0-9045-9E45-C369B4BAFD9A}"/>
              </a:ext>
            </a:extLst>
          </p:cNvPr>
          <p:cNvSpPr txBox="1">
            <a:spLocks/>
          </p:cNvSpPr>
          <p:nvPr/>
        </p:nvSpPr>
        <p:spPr>
          <a:xfrm>
            <a:off x="838200" y="4927699"/>
            <a:ext cx="2394857" cy="493383"/>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400" u="sng"/>
              <a:t>Example</a:t>
            </a:r>
            <a:r>
              <a:rPr lang="en-US" sz="1800" u="sng"/>
              <a:t>:</a:t>
            </a:r>
          </a:p>
          <a:p>
            <a:pPr marL="114300" indent="0">
              <a:buNone/>
            </a:pPr>
            <a:endParaRPr lang="en-US" sz="1800"/>
          </a:p>
          <a:p>
            <a:pPr marL="114300" indent="0">
              <a:buNone/>
            </a:pPr>
            <a:endParaRPr lang="en-US" sz="1800" u="sng"/>
          </a:p>
        </p:txBody>
      </p:sp>
      <p:sp>
        <p:nvSpPr>
          <p:cNvPr id="6" name="Rectangle 5">
            <a:extLst>
              <a:ext uri="{FF2B5EF4-FFF2-40B4-BE49-F238E27FC236}">
                <a16:creationId xmlns:a16="http://schemas.microsoft.com/office/drawing/2014/main" id="{4EFC4B35-E3EA-EA43-A178-ADC13F2FEDE8}"/>
              </a:ext>
            </a:extLst>
          </p:cNvPr>
          <p:cNvSpPr/>
          <p:nvPr/>
        </p:nvSpPr>
        <p:spPr>
          <a:xfrm>
            <a:off x="1191986" y="6008910"/>
            <a:ext cx="2547257" cy="2939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2C9BBC-83D7-3A45-9C14-9F11389A8DE8}"/>
              </a:ext>
            </a:extLst>
          </p:cNvPr>
          <p:cNvSpPr/>
          <p:nvPr/>
        </p:nvSpPr>
        <p:spPr>
          <a:xfrm>
            <a:off x="1387929" y="5992582"/>
            <a:ext cx="261257" cy="31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6522F91-5DFC-F344-8CB6-03E0DB58C1F2}"/>
              </a:ext>
            </a:extLst>
          </p:cNvPr>
          <p:cNvSpPr/>
          <p:nvPr/>
        </p:nvSpPr>
        <p:spPr>
          <a:xfrm>
            <a:off x="2563586" y="5992582"/>
            <a:ext cx="261257" cy="3102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8BABAC4-A66A-A643-9CA4-2B6F521DE332}"/>
              </a:ext>
            </a:extLst>
          </p:cNvPr>
          <p:cNvSpPr txBox="1"/>
          <p:nvPr/>
        </p:nvSpPr>
        <p:spPr>
          <a:xfrm>
            <a:off x="1387929" y="6351809"/>
            <a:ext cx="292068" cy="307777"/>
          </a:xfrm>
          <a:prstGeom prst="rect">
            <a:avLst/>
          </a:prstGeom>
          <a:noFill/>
        </p:spPr>
        <p:txBody>
          <a:bodyPr wrap="none" rtlCol="0">
            <a:spAutoFit/>
          </a:bodyPr>
          <a:lstStyle/>
          <a:p>
            <a:r>
              <a:rPr lang="en-US"/>
              <a:t>i</a:t>
            </a:r>
            <a:r>
              <a:rPr lang="en-US" baseline="-25000"/>
              <a:t>1</a:t>
            </a:r>
          </a:p>
        </p:txBody>
      </p:sp>
      <p:sp>
        <p:nvSpPr>
          <p:cNvPr id="10" name="TextBox 9">
            <a:extLst>
              <a:ext uri="{FF2B5EF4-FFF2-40B4-BE49-F238E27FC236}">
                <a16:creationId xmlns:a16="http://schemas.microsoft.com/office/drawing/2014/main" id="{C22F5A70-CDED-CC4F-A4D3-F313BA1793F9}"/>
              </a:ext>
            </a:extLst>
          </p:cNvPr>
          <p:cNvSpPr txBox="1"/>
          <p:nvPr/>
        </p:nvSpPr>
        <p:spPr>
          <a:xfrm>
            <a:off x="2547259" y="6356345"/>
            <a:ext cx="292068" cy="307777"/>
          </a:xfrm>
          <a:prstGeom prst="rect">
            <a:avLst/>
          </a:prstGeom>
          <a:noFill/>
        </p:spPr>
        <p:txBody>
          <a:bodyPr wrap="none" rtlCol="0">
            <a:spAutoFit/>
          </a:bodyPr>
          <a:lstStyle/>
          <a:p>
            <a:r>
              <a:rPr lang="en-US"/>
              <a:t>i</a:t>
            </a:r>
            <a:r>
              <a:rPr lang="en-US" baseline="-25000"/>
              <a:t>2</a:t>
            </a:r>
          </a:p>
        </p:txBody>
      </p:sp>
      <p:sp>
        <p:nvSpPr>
          <p:cNvPr id="11" name="TextBox 10">
            <a:extLst>
              <a:ext uri="{FF2B5EF4-FFF2-40B4-BE49-F238E27FC236}">
                <a16:creationId xmlns:a16="http://schemas.microsoft.com/office/drawing/2014/main" id="{C66525C2-DB76-284E-A03F-E40433F7A610}"/>
              </a:ext>
            </a:extLst>
          </p:cNvPr>
          <p:cNvSpPr txBox="1"/>
          <p:nvPr/>
        </p:nvSpPr>
        <p:spPr>
          <a:xfrm>
            <a:off x="1094886" y="5553424"/>
            <a:ext cx="3211135" cy="646331"/>
          </a:xfrm>
          <a:prstGeom prst="rect">
            <a:avLst/>
          </a:prstGeom>
          <a:noFill/>
        </p:spPr>
        <p:txBody>
          <a:bodyPr wrap="none" rtlCol="0">
            <a:spAutoFit/>
          </a:bodyPr>
          <a:lstStyle/>
          <a:p>
            <a:r>
              <a:rPr lang="en-US" sz="1800"/>
              <a:t>Sparse Linear Algebra Object</a:t>
            </a:r>
          </a:p>
          <a:p>
            <a:endParaRPr lang="en-US" sz="1800"/>
          </a:p>
        </p:txBody>
      </p:sp>
      <p:sp>
        <p:nvSpPr>
          <p:cNvPr id="12" name="TextBox 11">
            <a:extLst>
              <a:ext uri="{FF2B5EF4-FFF2-40B4-BE49-F238E27FC236}">
                <a16:creationId xmlns:a16="http://schemas.microsoft.com/office/drawing/2014/main" id="{94ADF268-48F3-0145-AE77-1A9528CEC6C6}"/>
              </a:ext>
            </a:extLst>
          </p:cNvPr>
          <p:cNvSpPr txBox="1"/>
          <p:nvPr/>
        </p:nvSpPr>
        <p:spPr>
          <a:xfrm>
            <a:off x="4542352" y="5553424"/>
            <a:ext cx="1890261" cy="584775"/>
          </a:xfrm>
          <a:prstGeom prst="rect">
            <a:avLst/>
          </a:prstGeom>
          <a:noFill/>
        </p:spPr>
        <p:txBody>
          <a:bodyPr wrap="none" rtlCol="0">
            <a:spAutoFit/>
          </a:bodyPr>
          <a:lstStyle/>
          <a:p>
            <a:r>
              <a:rPr lang="en-US" sz="1800"/>
              <a:t>(</a:t>
            </a:r>
            <a:r>
              <a:rPr lang="en-US" sz="1800" err="1"/>
              <a:t>key,value</a:t>
            </a:r>
            <a:r>
              <a:rPr lang="en-US" sz="1800"/>
              <a:t>) store</a:t>
            </a:r>
          </a:p>
          <a:p>
            <a:endParaRPr lang="en-US"/>
          </a:p>
        </p:txBody>
      </p:sp>
      <p:sp>
        <p:nvSpPr>
          <p:cNvPr id="13" name="TextBox 12">
            <a:extLst>
              <a:ext uri="{FF2B5EF4-FFF2-40B4-BE49-F238E27FC236}">
                <a16:creationId xmlns:a16="http://schemas.microsoft.com/office/drawing/2014/main" id="{1154487A-1B80-6542-9809-E13A46C127AB}"/>
              </a:ext>
            </a:extLst>
          </p:cNvPr>
          <p:cNvSpPr txBox="1"/>
          <p:nvPr/>
        </p:nvSpPr>
        <p:spPr>
          <a:xfrm>
            <a:off x="4653643" y="5964461"/>
            <a:ext cx="1077686" cy="307777"/>
          </a:xfrm>
          <a:prstGeom prst="rect">
            <a:avLst/>
          </a:prstGeom>
          <a:noFill/>
        </p:spPr>
        <p:txBody>
          <a:bodyPr wrap="square" rtlCol="0">
            <a:spAutoFit/>
          </a:bodyPr>
          <a:lstStyle/>
          <a:p>
            <a:r>
              <a:rPr lang="en-US"/>
              <a:t>(I</a:t>
            </a:r>
            <a:r>
              <a:rPr lang="en-US" baseline="-25000"/>
              <a:t>1 </a:t>
            </a:r>
            <a:r>
              <a:rPr lang="en-US"/>
              <a:t>,         )</a:t>
            </a:r>
            <a:endParaRPr lang="en-US" baseline="-25000"/>
          </a:p>
        </p:txBody>
      </p:sp>
      <p:sp>
        <p:nvSpPr>
          <p:cNvPr id="14" name="Rectangle 13">
            <a:extLst>
              <a:ext uri="{FF2B5EF4-FFF2-40B4-BE49-F238E27FC236}">
                <a16:creationId xmlns:a16="http://schemas.microsoft.com/office/drawing/2014/main" id="{A5C6234A-DB4B-2B40-920E-F26D8E7EE3DD}"/>
              </a:ext>
            </a:extLst>
          </p:cNvPr>
          <p:cNvSpPr/>
          <p:nvPr/>
        </p:nvSpPr>
        <p:spPr>
          <a:xfrm>
            <a:off x="5107152" y="5964461"/>
            <a:ext cx="261257" cy="3102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1A2838A-3851-7C42-ABDA-0E3191D4AA37}"/>
              </a:ext>
            </a:extLst>
          </p:cNvPr>
          <p:cNvSpPr txBox="1"/>
          <p:nvPr/>
        </p:nvSpPr>
        <p:spPr>
          <a:xfrm>
            <a:off x="5719231" y="5964461"/>
            <a:ext cx="1077686" cy="307777"/>
          </a:xfrm>
          <a:prstGeom prst="rect">
            <a:avLst/>
          </a:prstGeom>
          <a:noFill/>
        </p:spPr>
        <p:txBody>
          <a:bodyPr wrap="square" rtlCol="0">
            <a:spAutoFit/>
          </a:bodyPr>
          <a:lstStyle/>
          <a:p>
            <a:r>
              <a:rPr lang="en-US"/>
              <a:t>(I</a:t>
            </a:r>
            <a:r>
              <a:rPr lang="en-US" baseline="-25000"/>
              <a:t>2 </a:t>
            </a:r>
            <a:r>
              <a:rPr lang="en-US"/>
              <a:t>,         )</a:t>
            </a:r>
            <a:endParaRPr lang="en-US" baseline="-25000"/>
          </a:p>
        </p:txBody>
      </p:sp>
      <p:sp>
        <p:nvSpPr>
          <p:cNvPr id="16" name="Rectangle 15">
            <a:extLst>
              <a:ext uri="{FF2B5EF4-FFF2-40B4-BE49-F238E27FC236}">
                <a16:creationId xmlns:a16="http://schemas.microsoft.com/office/drawing/2014/main" id="{DF6EF0B4-E6C0-B943-8A50-1B6914148B9F}"/>
              </a:ext>
            </a:extLst>
          </p:cNvPr>
          <p:cNvSpPr/>
          <p:nvPr/>
        </p:nvSpPr>
        <p:spPr>
          <a:xfrm>
            <a:off x="6170112" y="5964461"/>
            <a:ext cx="261257" cy="3102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BCCC5DD0-001F-C542-B550-7E5D46B1F807}"/>
              </a:ext>
            </a:extLst>
          </p:cNvPr>
          <p:cNvCxnSpPr/>
          <p:nvPr/>
        </p:nvCxnSpPr>
        <p:spPr>
          <a:xfrm>
            <a:off x="3902529" y="6147703"/>
            <a:ext cx="639823" cy="8164"/>
          </a:xfrm>
          <a:prstGeom prst="straightConnector1">
            <a:avLst/>
          </a:prstGeom>
          <a:ln w="4762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36023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3BD70-F24A-1C4C-BAA0-87FE1E5AA3B4}"/>
              </a:ext>
            </a:extLst>
          </p:cNvPr>
          <p:cNvSpPr>
            <a:spLocks noGrp="1"/>
          </p:cNvSpPr>
          <p:nvPr>
            <p:ph type="title"/>
          </p:nvPr>
        </p:nvSpPr>
        <p:spPr/>
        <p:txBody>
          <a:bodyPr/>
          <a:lstStyle/>
          <a:p>
            <a:r>
              <a:rPr lang="en-US"/>
              <a:t>Parameter Key-Value : Range Push &amp; Pull</a:t>
            </a:r>
          </a:p>
        </p:txBody>
      </p:sp>
      <p:sp>
        <p:nvSpPr>
          <p:cNvPr id="20" name="Text Placeholder 19">
            <a:extLst>
              <a:ext uri="{FF2B5EF4-FFF2-40B4-BE49-F238E27FC236}">
                <a16:creationId xmlns:a16="http://schemas.microsoft.com/office/drawing/2014/main" id="{867C3D43-CE01-F54A-A18A-958A8D3C5138}"/>
              </a:ext>
            </a:extLst>
          </p:cNvPr>
          <p:cNvSpPr>
            <a:spLocks noGrp="1"/>
          </p:cNvSpPr>
          <p:nvPr>
            <p:ph type="body" idx="1"/>
          </p:nvPr>
        </p:nvSpPr>
        <p:spPr/>
        <p:txBody>
          <a:bodyPr>
            <a:normAutofit fontScale="92500" lnSpcReduction="10000"/>
          </a:bodyPr>
          <a:lstStyle/>
          <a:p>
            <a:pPr marL="114300" indent="0">
              <a:buNone/>
            </a:pPr>
            <a:r>
              <a:rPr lang="en-US" sz="2400"/>
              <a:t>Data is sent between Workers and Servers using PUSH and PULL operations. </a:t>
            </a:r>
          </a:p>
          <a:p>
            <a:pPr>
              <a:buFont typeface="Arial" panose="020B0604020202020204" pitchFamily="34" charset="0"/>
              <a:buChar char="•"/>
            </a:pPr>
            <a:endParaRPr lang="en-US" sz="2400"/>
          </a:p>
          <a:p>
            <a:pPr>
              <a:buFont typeface="Arial" panose="020B0604020202020204" pitchFamily="34" charset="0"/>
              <a:buChar char="•"/>
            </a:pPr>
            <a:r>
              <a:rPr lang="en-US" sz="2400"/>
              <a:t>Parameter Server optimizes updates </a:t>
            </a:r>
            <a:r>
              <a:rPr lang="en-US" sz="2400" b="1"/>
              <a:t>communication</a:t>
            </a:r>
            <a:r>
              <a:rPr lang="en-US" sz="2400"/>
              <a:t> by using RANGE based PUSH and PULL.</a:t>
            </a:r>
          </a:p>
          <a:p>
            <a:pPr>
              <a:buFont typeface="Arial" panose="020B0604020202020204" pitchFamily="34" charset="0"/>
              <a:buChar char="•"/>
            </a:pPr>
            <a:r>
              <a:rPr lang="en-US" sz="2400"/>
              <a:t>Worker PUSH local gradient</a:t>
            </a:r>
          </a:p>
          <a:p>
            <a:pPr>
              <a:buFont typeface="Arial" panose="020B0604020202020204" pitchFamily="34" charset="0"/>
              <a:buChar char="•"/>
            </a:pPr>
            <a:r>
              <a:rPr lang="en-US" sz="2400"/>
              <a:t>Worker PULLs updated weight back</a:t>
            </a:r>
          </a:p>
          <a:p>
            <a:pPr>
              <a:buFont typeface="Arial" panose="020B0604020202020204" pitchFamily="34" charset="0"/>
              <a:buChar char="•"/>
            </a:pPr>
            <a:endParaRPr lang="en-US" sz="2400"/>
          </a:p>
          <a:p>
            <a:pPr marL="114300" indent="0">
              <a:buNone/>
            </a:pPr>
            <a:r>
              <a:rPr lang="en-US" sz="2400"/>
              <a:t>Let </a:t>
            </a:r>
            <a:r>
              <a:rPr lang="en-US" sz="2400" b="1"/>
              <a:t>w</a:t>
            </a:r>
            <a:r>
              <a:rPr lang="en-US" sz="2400"/>
              <a:t> denote parameters of some model and </a:t>
            </a:r>
            <a:r>
              <a:rPr lang="en-US" sz="2400" b="1"/>
              <a:t>R</a:t>
            </a:r>
            <a:r>
              <a:rPr lang="en-US" sz="2400"/>
              <a:t> is a key Range</a:t>
            </a:r>
          </a:p>
          <a:p>
            <a:pPr lvl="1">
              <a:buFont typeface="Arial" panose="020B0604020202020204" pitchFamily="34" charset="0"/>
              <a:buChar char="•"/>
            </a:pPr>
            <a:r>
              <a:rPr lang="en-US" err="1"/>
              <a:t>w.push</a:t>
            </a:r>
            <a:r>
              <a:rPr lang="en-US"/>
              <a:t>(</a:t>
            </a:r>
            <a:r>
              <a:rPr lang="en-US" b="1"/>
              <a:t>R, </a:t>
            </a:r>
            <a:r>
              <a:rPr lang="en-US" err="1"/>
              <a:t>dest</a:t>
            </a:r>
            <a:r>
              <a:rPr lang="en-US"/>
              <a:t>)</a:t>
            </a:r>
          </a:p>
          <a:p>
            <a:pPr lvl="1">
              <a:buFont typeface="Arial" panose="020B0604020202020204" pitchFamily="34" charset="0"/>
              <a:buChar char="•"/>
            </a:pPr>
            <a:r>
              <a:rPr lang="en-US" err="1"/>
              <a:t>w.pull</a:t>
            </a:r>
            <a:r>
              <a:rPr lang="en-US" b="1"/>
              <a:t>(R</a:t>
            </a:r>
            <a:r>
              <a:rPr lang="en-US"/>
              <a:t>, </a:t>
            </a:r>
            <a:r>
              <a:rPr lang="en-US" err="1"/>
              <a:t>dest</a:t>
            </a:r>
            <a:r>
              <a:rPr lang="en-US" b="1"/>
              <a:t>)</a:t>
            </a:r>
          </a:p>
          <a:p>
            <a:pPr lvl="1">
              <a:buFont typeface="Arial" panose="020B0604020202020204" pitchFamily="34" charset="0"/>
              <a:buChar char="•"/>
            </a:pPr>
            <a:r>
              <a:rPr lang="en-US"/>
              <a:t>These methods will send/receive all existing entries of </a:t>
            </a:r>
            <a:r>
              <a:rPr lang="en-US" b="1"/>
              <a:t>w</a:t>
            </a:r>
            <a:r>
              <a:rPr lang="en-US"/>
              <a:t> with </a:t>
            </a:r>
            <a:r>
              <a:rPr lang="en-US" b="1"/>
              <a:t>keys</a:t>
            </a:r>
            <a:r>
              <a:rPr lang="en-US"/>
              <a:t> in </a:t>
            </a:r>
            <a:r>
              <a:rPr lang="en-US" b="1"/>
              <a:t>Range </a:t>
            </a:r>
            <a:endParaRPr lang="en-US"/>
          </a:p>
          <a:p>
            <a:endParaRPr lang="en-US"/>
          </a:p>
        </p:txBody>
      </p:sp>
      <p:sp>
        <p:nvSpPr>
          <p:cNvPr id="4" name="Slide Number Placeholder 3">
            <a:extLst>
              <a:ext uri="{FF2B5EF4-FFF2-40B4-BE49-F238E27FC236}">
                <a16:creationId xmlns:a16="http://schemas.microsoft.com/office/drawing/2014/main" id="{DBC3A504-6BDB-9B4F-BC85-F2F6AE0353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Tree>
    <p:extLst>
      <p:ext uri="{BB962C8B-B14F-4D97-AF65-F5344CB8AC3E}">
        <p14:creationId xmlns:p14="http://schemas.microsoft.com/office/powerpoint/2010/main" val="2502619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110A-0A97-FC40-A5E1-946F633B5658}"/>
              </a:ext>
            </a:extLst>
          </p:cNvPr>
          <p:cNvSpPr>
            <a:spLocks noGrp="1"/>
          </p:cNvSpPr>
          <p:nvPr>
            <p:ph type="title"/>
          </p:nvPr>
        </p:nvSpPr>
        <p:spPr>
          <a:xfrm>
            <a:off x="838200" y="365125"/>
            <a:ext cx="10515600" cy="1325563"/>
          </a:xfrm>
        </p:spPr>
        <p:txBody>
          <a:bodyPr/>
          <a:lstStyle/>
          <a:p>
            <a:r>
              <a:rPr lang="en-US"/>
              <a:t>Asynchronous task and dependency</a:t>
            </a:r>
          </a:p>
        </p:txBody>
      </p:sp>
      <p:sp>
        <p:nvSpPr>
          <p:cNvPr id="4" name="Slide Number Placeholder 3">
            <a:extLst>
              <a:ext uri="{FF2B5EF4-FFF2-40B4-BE49-F238E27FC236}">
                <a16:creationId xmlns:a16="http://schemas.microsoft.com/office/drawing/2014/main" id="{187E6569-7AFD-074F-8B0F-0D33F5E8DA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8" name="Text Placeholder 2">
            <a:extLst>
              <a:ext uri="{FF2B5EF4-FFF2-40B4-BE49-F238E27FC236}">
                <a16:creationId xmlns:a16="http://schemas.microsoft.com/office/drawing/2014/main" id="{067AD205-C6F6-6644-A49C-6D87C3627E22}"/>
              </a:ext>
            </a:extLst>
          </p:cNvPr>
          <p:cNvSpPr>
            <a:spLocks noGrp="1"/>
          </p:cNvSpPr>
          <p:nvPr>
            <p:ph type="body" idx="1"/>
          </p:nvPr>
        </p:nvSpPr>
        <p:spPr>
          <a:xfrm>
            <a:off x="838200" y="1825625"/>
            <a:ext cx="10515600" cy="2050636"/>
          </a:xfrm>
        </p:spPr>
        <p:txBody>
          <a:bodyPr anchor="t"/>
          <a:lstStyle/>
          <a:p>
            <a:pPr marL="114300" indent="0">
              <a:buNone/>
            </a:pPr>
            <a:r>
              <a:rPr lang="en-US" sz="2400"/>
              <a:t>A TASK : push, pull or user defined function</a:t>
            </a:r>
          </a:p>
          <a:p>
            <a:r>
              <a:rPr lang="en-US" sz="2400"/>
              <a:t>Execute-after-finish dependency</a:t>
            </a:r>
          </a:p>
          <a:p>
            <a:r>
              <a:rPr lang="en-US" sz="2400"/>
              <a:t>Asynchronous execution</a:t>
            </a:r>
          </a:p>
        </p:txBody>
      </p:sp>
      <p:pic>
        <p:nvPicPr>
          <p:cNvPr id="9" name="Picture 8">
            <a:extLst>
              <a:ext uri="{FF2B5EF4-FFF2-40B4-BE49-F238E27FC236}">
                <a16:creationId xmlns:a16="http://schemas.microsoft.com/office/drawing/2014/main" id="{58E81759-42E7-AC4E-AEA1-8DD828AF4603}"/>
              </a:ext>
            </a:extLst>
          </p:cNvPr>
          <p:cNvPicPr>
            <a:picLocks noChangeAspect="1"/>
          </p:cNvPicPr>
          <p:nvPr/>
        </p:nvPicPr>
        <p:blipFill>
          <a:blip r:embed="rId3"/>
          <a:stretch>
            <a:fillRect/>
          </a:stretch>
        </p:blipFill>
        <p:spPr>
          <a:xfrm>
            <a:off x="3653734" y="3593161"/>
            <a:ext cx="5311361" cy="2292792"/>
          </a:xfrm>
          <a:prstGeom prst="rect">
            <a:avLst/>
          </a:prstGeom>
        </p:spPr>
      </p:pic>
    </p:spTree>
    <p:extLst>
      <p:ext uri="{BB962C8B-B14F-4D97-AF65-F5344CB8AC3E}">
        <p14:creationId xmlns:p14="http://schemas.microsoft.com/office/powerpoint/2010/main" val="186194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110A-0A97-FC40-A5E1-946F633B5658}"/>
              </a:ext>
            </a:extLst>
          </p:cNvPr>
          <p:cNvSpPr>
            <a:spLocks noGrp="1"/>
          </p:cNvSpPr>
          <p:nvPr>
            <p:ph type="title"/>
          </p:nvPr>
        </p:nvSpPr>
        <p:spPr/>
        <p:txBody>
          <a:bodyPr/>
          <a:lstStyle/>
          <a:p>
            <a:r>
              <a:rPr lang="en-US"/>
              <a:t>Architecture : Flexible Consistency</a:t>
            </a:r>
          </a:p>
        </p:txBody>
      </p:sp>
      <p:sp>
        <p:nvSpPr>
          <p:cNvPr id="3" name="Text Placeholder 2">
            <a:extLst>
              <a:ext uri="{FF2B5EF4-FFF2-40B4-BE49-F238E27FC236}">
                <a16:creationId xmlns:a16="http://schemas.microsoft.com/office/drawing/2014/main" id="{ECF1D453-FC4C-334D-9ED0-034BD68E489E}"/>
              </a:ext>
            </a:extLst>
          </p:cNvPr>
          <p:cNvSpPr>
            <a:spLocks noGrp="1"/>
          </p:cNvSpPr>
          <p:nvPr>
            <p:ph type="body" idx="1"/>
          </p:nvPr>
        </p:nvSpPr>
        <p:spPr>
          <a:xfrm>
            <a:off x="838200" y="2191491"/>
            <a:ext cx="8084574" cy="3664056"/>
          </a:xfrm>
        </p:spPr>
        <p:txBody>
          <a:bodyPr anchor="t">
            <a:normAutofit/>
          </a:bodyPr>
          <a:lstStyle/>
          <a:p>
            <a:r>
              <a:rPr lang="en-US" sz="2400"/>
              <a:t>3 types of task dependencies</a:t>
            </a:r>
          </a:p>
          <a:p>
            <a:r>
              <a:rPr lang="en-US" sz="2400"/>
              <a:t>Change the consistency model as per the requirements of the job</a:t>
            </a:r>
          </a:p>
          <a:p>
            <a:pPr>
              <a:buFont typeface="Arial" panose="020B0604020202020204" pitchFamily="34" charset="0"/>
              <a:buChar char="•"/>
            </a:pPr>
            <a:r>
              <a:rPr lang="en-US" sz="2400"/>
              <a:t>The algorithm designer can choose the flexible consistency model</a:t>
            </a:r>
          </a:p>
          <a:p>
            <a:pPr>
              <a:buFont typeface="Arial" panose="020B0604020202020204" pitchFamily="34" charset="0"/>
              <a:buChar char="•"/>
            </a:pPr>
            <a:r>
              <a:rPr lang="en-US" sz="2400"/>
              <a:t>Trade-off between </a:t>
            </a:r>
            <a:r>
              <a:rPr lang="en-US" sz="2400" u="sng"/>
              <a:t>Algorithm Efficiency</a:t>
            </a:r>
            <a:r>
              <a:rPr lang="en-US" sz="2400"/>
              <a:t> and </a:t>
            </a:r>
            <a:r>
              <a:rPr lang="en-US" sz="2400" u="sng"/>
              <a:t>System </a:t>
            </a:r>
            <a:r>
              <a:rPr lang="en-US" sz="2400"/>
              <a:t>Performance</a:t>
            </a:r>
          </a:p>
        </p:txBody>
      </p:sp>
      <p:sp>
        <p:nvSpPr>
          <p:cNvPr id="4" name="Slide Number Placeholder 3">
            <a:extLst>
              <a:ext uri="{FF2B5EF4-FFF2-40B4-BE49-F238E27FC236}">
                <a16:creationId xmlns:a16="http://schemas.microsoft.com/office/drawing/2014/main" id="{187E6569-7AFD-074F-8B0F-0D33F5E8DA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6" name="Picture 5">
            <a:extLst>
              <a:ext uri="{FF2B5EF4-FFF2-40B4-BE49-F238E27FC236}">
                <a16:creationId xmlns:a16="http://schemas.microsoft.com/office/drawing/2014/main" id="{02D81F94-E3D1-3444-9B4B-5385037F9E71}"/>
              </a:ext>
            </a:extLst>
          </p:cNvPr>
          <p:cNvPicPr>
            <a:picLocks noChangeAspect="1"/>
          </p:cNvPicPr>
          <p:nvPr/>
        </p:nvPicPr>
        <p:blipFill rotWithShape="1">
          <a:blip r:embed="rId3"/>
          <a:srcRect r="72863"/>
          <a:stretch/>
        </p:blipFill>
        <p:spPr>
          <a:xfrm>
            <a:off x="9549252" y="1825625"/>
            <a:ext cx="1674983" cy="1498110"/>
          </a:xfrm>
          <a:prstGeom prst="rect">
            <a:avLst/>
          </a:prstGeom>
        </p:spPr>
      </p:pic>
      <p:pic>
        <p:nvPicPr>
          <p:cNvPr id="7" name="Picture 6">
            <a:extLst>
              <a:ext uri="{FF2B5EF4-FFF2-40B4-BE49-F238E27FC236}">
                <a16:creationId xmlns:a16="http://schemas.microsoft.com/office/drawing/2014/main" id="{2E461802-742C-044D-B1DD-829C98F57D04}"/>
              </a:ext>
            </a:extLst>
          </p:cNvPr>
          <p:cNvPicPr>
            <a:picLocks noChangeAspect="1"/>
          </p:cNvPicPr>
          <p:nvPr/>
        </p:nvPicPr>
        <p:blipFill rotWithShape="1">
          <a:blip r:embed="rId3"/>
          <a:srcRect l="29768" r="45726"/>
          <a:stretch/>
        </p:blipFill>
        <p:spPr>
          <a:xfrm>
            <a:off x="9650788" y="3122570"/>
            <a:ext cx="1469496" cy="1455412"/>
          </a:xfrm>
          <a:prstGeom prst="rect">
            <a:avLst/>
          </a:prstGeom>
        </p:spPr>
      </p:pic>
      <p:pic>
        <p:nvPicPr>
          <p:cNvPr id="8" name="Picture 7">
            <a:extLst>
              <a:ext uri="{FF2B5EF4-FFF2-40B4-BE49-F238E27FC236}">
                <a16:creationId xmlns:a16="http://schemas.microsoft.com/office/drawing/2014/main" id="{DC38CC76-FD45-0642-9173-5DCD0F22EC18}"/>
              </a:ext>
            </a:extLst>
          </p:cNvPr>
          <p:cNvPicPr>
            <a:picLocks noChangeAspect="1"/>
          </p:cNvPicPr>
          <p:nvPr/>
        </p:nvPicPr>
        <p:blipFill rotWithShape="1">
          <a:blip r:embed="rId3"/>
          <a:srcRect l="57317"/>
          <a:stretch/>
        </p:blipFill>
        <p:spPr>
          <a:xfrm>
            <a:off x="9294154" y="4581630"/>
            <a:ext cx="2298078" cy="1306831"/>
          </a:xfrm>
          <a:prstGeom prst="rect">
            <a:avLst/>
          </a:prstGeom>
        </p:spPr>
      </p:pic>
    </p:spTree>
    <p:extLst>
      <p:ext uri="{BB962C8B-B14F-4D97-AF65-F5344CB8AC3E}">
        <p14:creationId xmlns:p14="http://schemas.microsoft.com/office/powerpoint/2010/main" val="382818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110A-0A97-FC40-A5E1-946F633B5658}"/>
              </a:ext>
            </a:extLst>
          </p:cNvPr>
          <p:cNvSpPr>
            <a:spLocks noGrp="1"/>
          </p:cNvSpPr>
          <p:nvPr>
            <p:ph type="title"/>
          </p:nvPr>
        </p:nvSpPr>
        <p:spPr/>
        <p:txBody>
          <a:bodyPr/>
          <a:lstStyle/>
          <a:p>
            <a:r>
              <a:rPr lang="en-US"/>
              <a:t>Architecture : User Defined Filters</a:t>
            </a:r>
          </a:p>
        </p:txBody>
      </p:sp>
      <p:sp>
        <p:nvSpPr>
          <p:cNvPr id="3" name="Text Placeholder 2">
            <a:extLst>
              <a:ext uri="{FF2B5EF4-FFF2-40B4-BE49-F238E27FC236}">
                <a16:creationId xmlns:a16="http://schemas.microsoft.com/office/drawing/2014/main" id="{ECF1D453-FC4C-334D-9ED0-034BD68E489E}"/>
              </a:ext>
            </a:extLst>
          </p:cNvPr>
          <p:cNvSpPr>
            <a:spLocks noGrp="1"/>
          </p:cNvSpPr>
          <p:nvPr>
            <p:ph type="body" idx="1"/>
          </p:nvPr>
        </p:nvSpPr>
        <p:spPr>
          <a:xfrm>
            <a:off x="838200" y="2760782"/>
            <a:ext cx="10515600" cy="2813540"/>
          </a:xfrm>
        </p:spPr>
        <p:txBody>
          <a:bodyPr anchor="t">
            <a:normAutofit/>
          </a:bodyPr>
          <a:lstStyle/>
          <a:p>
            <a:pPr>
              <a:buFont typeface="Arial" panose="020B0604020202020204" pitchFamily="34" charset="0"/>
              <a:buChar char="•"/>
            </a:pPr>
            <a:r>
              <a:rPr lang="en-US"/>
              <a:t>Selectively Synchronize (key, value) pairs.</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r>
              <a:rPr lang="en-US"/>
              <a:t>Allows for fine-grained consistency control within a task</a:t>
            </a:r>
          </a:p>
        </p:txBody>
      </p:sp>
      <p:sp>
        <p:nvSpPr>
          <p:cNvPr id="4" name="Slide Number Placeholder 3">
            <a:extLst>
              <a:ext uri="{FF2B5EF4-FFF2-40B4-BE49-F238E27FC236}">
                <a16:creationId xmlns:a16="http://schemas.microsoft.com/office/drawing/2014/main" id="{187E6569-7AFD-074F-8B0F-0D33F5E8DA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Tree>
    <p:extLst>
      <p:ext uri="{BB962C8B-B14F-4D97-AF65-F5344CB8AC3E}">
        <p14:creationId xmlns:p14="http://schemas.microsoft.com/office/powerpoint/2010/main" val="1051449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g7cadfdfefc_3_40"/>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pPr lvl="0">
              <a:buSzPts val="4800"/>
            </a:pPr>
            <a:r>
              <a:rPr lang="en-US" sz="4800">
                <a:latin typeface="Calibri" panose="020F0502020204030204" pitchFamily="34" charset="0"/>
                <a:cs typeface="Calibri" panose="020F0502020204030204" pitchFamily="34" charset="0"/>
              </a:rPr>
              <a:t>Scaling Distributed Machine Learning with the Parameter Server</a:t>
            </a:r>
            <a:endParaRPr>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03E24-DAF5-41F6-9D99-10A0E5ACE9CE}"/>
              </a:ext>
            </a:extLst>
          </p:cNvPr>
          <p:cNvSpPr>
            <a:spLocks noGrp="1"/>
          </p:cNvSpPr>
          <p:nvPr>
            <p:ph type="title"/>
          </p:nvPr>
        </p:nvSpPr>
        <p:spPr/>
        <p:txBody>
          <a:bodyPr/>
          <a:lstStyle/>
          <a:p>
            <a:r>
              <a:rPr lang="en-US"/>
              <a:t>Implementation</a:t>
            </a:r>
          </a:p>
        </p:txBody>
      </p:sp>
      <p:sp>
        <p:nvSpPr>
          <p:cNvPr id="3" name="Text Placeholder 2">
            <a:extLst>
              <a:ext uri="{FF2B5EF4-FFF2-40B4-BE49-F238E27FC236}">
                <a16:creationId xmlns:a16="http://schemas.microsoft.com/office/drawing/2014/main" id="{5C523562-78AB-4869-8B12-47EC36BE764A}"/>
              </a:ext>
            </a:extLst>
          </p:cNvPr>
          <p:cNvSpPr>
            <a:spLocks noGrp="1"/>
          </p:cNvSpPr>
          <p:nvPr>
            <p:ph type="body" idx="1"/>
          </p:nvPr>
        </p:nvSpPr>
        <p:spPr>
          <a:xfrm>
            <a:off x="838200" y="1877286"/>
            <a:ext cx="10515600" cy="4299677"/>
          </a:xfrm>
        </p:spPr>
        <p:txBody>
          <a:bodyPr>
            <a:normAutofit/>
          </a:bodyPr>
          <a:lstStyle/>
          <a:p>
            <a:pPr marL="114300" indent="0">
              <a:buNone/>
            </a:pPr>
            <a:endParaRPr lang="en-US"/>
          </a:p>
          <a:p>
            <a:r>
              <a:rPr lang="en-US"/>
              <a:t>Server Manager</a:t>
            </a:r>
          </a:p>
          <a:p>
            <a:r>
              <a:rPr lang="en-US"/>
              <a:t>Server Nodes</a:t>
            </a:r>
          </a:p>
          <a:p>
            <a:r>
              <a:rPr lang="en-US"/>
              <a:t>Workers nodes</a:t>
            </a:r>
          </a:p>
        </p:txBody>
      </p:sp>
      <p:sp>
        <p:nvSpPr>
          <p:cNvPr id="4" name="Slide Number Placeholder 3">
            <a:extLst>
              <a:ext uri="{FF2B5EF4-FFF2-40B4-BE49-F238E27FC236}">
                <a16:creationId xmlns:a16="http://schemas.microsoft.com/office/drawing/2014/main" id="{396A72DC-99CF-40CE-BA38-6D1BFE938C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20</a:t>
            </a:fld>
            <a:endParaRPr lang="en-US"/>
          </a:p>
        </p:txBody>
      </p:sp>
      <p:pic>
        <p:nvPicPr>
          <p:cNvPr id="5" name="Picture 9" descr="A close up of text on a white background&#10;&#10;Description generated with very high confidence">
            <a:extLst>
              <a:ext uri="{FF2B5EF4-FFF2-40B4-BE49-F238E27FC236}">
                <a16:creationId xmlns:a16="http://schemas.microsoft.com/office/drawing/2014/main" id="{89AE9AC2-DD44-3A4D-A420-CC0B9D12875D}"/>
              </a:ext>
            </a:extLst>
          </p:cNvPr>
          <p:cNvPicPr>
            <a:picLocks noChangeAspect="1"/>
          </p:cNvPicPr>
          <p:nvPr/>
        </p:nvPicPr>
        <p:blipFill>
          <a:blip r:embed="rId2"/>
          <a:stretch>
            <a:fillRect/>
          </a:stretch>
        </p:blipFill>
        <p:spPr>
          <a:xfrm>
            <a:off x="5029200" y="2130846"/>
            <a:ext cx="4652513" cy="3942896"/>
          </a:xfrm>
          <a:prstGeom prst="rect">
            <a:avLst/>
          </a:prstGeom>
        </p:spPr>
      </p:pic>
    </p:spTree>
    <p:extLst>
      <p:ext uri="{BB962C8B-B14F-4D97-AF65-F5344CB8AC3E}">
        <p14:creationId xmlns:p14="http://schemas.microsoft.com/office/powerpoint/2010/main" val="306445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1FA-A1A3-4C77-8923-4F1E1E04D12D}"/>
              </a:ext>
            </a:extLst>
          </p:cNvPr>
          <p:cNvSpPr>
            <a:spLocks noGrp="1"/>
          </p:cNvSpPr>
          <p:nvPr>
            <p:ph type="title"/>
          </p:nvPr>
        </p:nvSpPr>
        <p:spPr>
          <a:xfrm>
            <a:off x="838200" y="365125"/>
            <a:ext cx="10515600" cy="1325563"/>
          </a:xfrm>
        </p:spPr>
        <p:txBody>
          <a:bodyPr>
            <a:normAutofit/>
          </a:bodyPr>
          <a:lstStyle/>
          <a:p>
            <a:r>
              <a:rPr lang="en-US"/>
              <a:t>Dividing Parameters</a:t>
            </a:r>
          </a:p>
        </p:txBody>
      </p:sp>
      <p:sp>
        <p:nvSpPr>
          <p:cNvPr id="3" name="Text Placeholder 2">
            <a:extLst>
              <a:ext uri="{FF2B5EF4-FFF2-40B4-BE49-F238E27FC236}">
                <a16:creationId xmlns:a16="http://schemas.microsoft.com/office/drawing/2014/main" id="{2F2703F1-38F2-48C3-BA8E-297BAA0E17B9}"/>
              </a:ext>
            </a:extLst>
          </p:cNvPr>
          <p:cNvSpPr>
            <a:spLocks noGrp="1"/>
          </p:cNvSpPr>
          <p:nvPr>
            <p:ph type="body" idx="1"/>
          </p:nvPr>
        </p:nvSpPr>
        <p:spPr>
          <a:xfrm>
            <a:off x="774158" y="811878"/>
            <a:ext cx="5015484" cy="4351338"/>
          </a:xfrm>
        </p:spPr>
        <p:txBody>
          <a:bodyPr>
            <a:normAutofit/>
          </a:bodyPr>
          <a:lstStyle/>
          <a:p>
            <a:r>
              <a:rPr lang="en-US" sz="2000"/>
              <a:t>There needs to be a way to divide up millions of parameters between servers. </a:t>
            </a:r>
          </a:p>
          <a:p>
            <a:pPr lvl="1"/>
            <a:r>
              <a:rPr lang="en-US" sz="1600"/>
              <a:t>Naïve implementation isn’t scalable…</a:t>
            </a:r>
          </a:p>
          <a:p>
            <a:endParaRPr lang="en-US" sz="2000"/>
          </a:p>
          <a:p>
            <a:pPr marL="114300" indent="0">
              <a:buNone/>
            </a:pPr>
            <a:endParaRPr lang="en-US" sz="2000"/>
          </a:p>
        </p:txBody>
      </p:sp>
      <p:pic>
        <p:nvPicPr>
          <p:cNvPr id="5" name="Picture 5" descr="A picture containing meter&#10;&#10;Description generated with very high confidence">
            <a:extLst>
              <a:ext uri="{FF2B5EF4-FFF2-40B4-BE49-F238E27FC236}">
                <a16:creationId xmlns:a16="http://schemas.microsoft.com/office/drawing/2014/main" id="{B4158EAC-53E1-4094-9F36-37D73FCDC104}"/>
              </a:ext>
            </a:extLst>
          </p:cNvPr>
          <p:cNvPicPr>
            <a:picLocks noChangeAspect="1"/>
          </p:cNvPicPr>
          <p:nvPr/>
        </p:nvPicPr>
        <p:blipFill rotWithShape="1">
          <a:blip r:embed="rId3"/>
          <a:srcRect r="-4" b="2349"/>
          <a:stretch/>
        </p:blipFill>
        <p:spPr>
          <a:xfrm>
            <a:off x="6338318" y="3335684"/>
            <a:ext cx="4182965" cy="3522316"/>
          </a:xfrm>
          <a:prstGeom prst="rect">
            <a:avLst/>
          </a:prstGeom>
        </p:spPr>
      </p:pic>
      <p:sp>
        <p:nvSpPr>
          <p:cNvPr id="4" name="Slide Number Placeholder 3">
            <a:extLst>
              <a:ext uri="{FF2B5EF4-FFF2-40B4-BE49-F238E27FC236}">
                <a16:creationId xmlns:a16="http://schemas.microsoft.com/office/drawing/2014/main" id="{CBBC835C-E6DD-4534-B817-9A466FC5D128}"/>
              </a:ext>
            </a:extLst>
          </p:cNvPr>
          <p:cNvSpPr>
            <a:spLocks noGrp="1"/>
          </p:cNvSpPr>
          <p:nvPr>
            <p:ph type="sldNum" idx="12"/>
          </p:nvPr>
        </p:nvSpPr>
        <p:spPr>
          <a:xfrm>
            <a:off x="8610600" y="6356350"/>
            <a:ext cx="2743200" cy="365125"/>
          </a:xfrm>
        </p:spPr>
        <p:txBody>
          <a:bodyPr>
            <a:normAutofit/>
          </a:bodyPr>
          <a:lstStyle/>
          <a:p>
            <a:pPr marL="0" lvl="0" indent="0" rtl="0">
              <a:spcBef>
                <a:spcPts val="0"/>
              </a:spcBef>
              <a:spcAft>
                <a:spcPts val="600"/>
              </a:spcAft>
              <a:buNone/>
            </a:pPr>
            <a:fld id="{00000000-1234-1234-1234-123412341234}" type="slidenum">
              <a:rPr lang="en-US"/>
              <a:pPr marL="0" lvl="0" indent="0" rtl="0">
                <a:spcBef>
                  <a:spcPts val="0"/>
                </a:spcBef>
                <a:spcAft>
                  <a:spcPts val="600"/>
                </a:spcAft>
                <a:buNone/>
              </a:pPr>
              <a:t>21</a:t>
            </a:fld>
            <a:endParaRPr lang="en-US"/>
          </a:p>
        </p:txBody>
      </p:sp>
      <p:sp>
        <p:nvSpPr>
          <p:cNvPr id="6" name="Rectangle 5">
            <a:extLst>
              <a:ext uri="{FF2B5EF4-FFF2-40B4-BE49-F238E27FC236}">
                <a16:creationId xmlns:a16="http://schemas.microsoft.com/office/drawing/2014/main" id="{E5C1CBC6-47A9-4E4D-9139-C12FEB605D8F}"/>
              </a:ext>
            </a:extLst>
          </p:cNvPr>
          <p:cNvSpPr/>
          <p:nvPr/>
        </p:nvSpPr>
        <p:spPr>
          <a:xfrm>
            <a:off x="6703542" y="1258202"/>
            <a:ext cx="432485" cy="4324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53DFD2-B758-FE45-B082-B0BF80F70569}"/>
              </a:ext>
            </a:extLst>
          </p:cNvPr>
          <p:cNvSpPr/>
          <p:nvPr/>
        </p:nvSpPr>
        <p:spPr>
          <a:xfrm>
            <a:off x="6722076" y="1906631"/>
            <a:ext cx="432485" cy="43248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B56D8E-E246-4A4F-AF71-D4D82870F65E}"/>
              </a:ext>
            </a:extLst>
          </p:cNvPr>
          <p:cNvSpPr/>
          <p:nvPr/>
        </p:nvSpPr>
        <p:spPr>
          <a:xfrm>
            <a:off x="6722077" y="2555061"/>
            <a:ext cx="432485" cy="432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003D3F37-7C70-F045-8F5D-CB1E2C51A301}"/>
              </a:ext>
            </a:extLst>
          </p:cNvPr>
          <p:cNvGraphicFramePr>
            <a:graphicFrameLocks noGrp="1"/>
          </p:cNvGraphicFramePr>
          <p:nvPr>
            <p:extLst>
              <p:ext uri="{D42A27DB-BD31-4B8C-83A1-F6EECF244321}">
                <p14:modId xmlns:p14="http://schemas.microsoft.com/office/powerpoint/2010/main" val="4263237218"/>
              </p:ext>
            </p:extLst>
          </p:nvPr>
        </p:nvGraphicFramePr>
        <p:xfrm>
          <a:off x="10142498" y="598821"/>
          <a:ext cx="432485" cy="2944167"/>
        </p:xfrm>
        <a:graphic>
          <a:graphicData uri="http://schemas.openxmlformats.org/drawingml/2006/table">
            <a:tbl>
              <a:tblPr firstRow="1" bandRow="1">
                <a:tableStyleId>{5C22544A-7EE6-4342-B048-85BDC9FD1C3A}</a:tableStyleId>
              </a:tblPr>
              <a:tblGrid>
                <a:gridCol w="432485">
                  <a:extLst>
                    <a:ext uri="{9D8B030D-6E8A-4147-A177-3AD203B41FA5}">
                      <a16:colId xmlns:a16="http://schemas.microsoft.com/office/drawing/2014/main" val="3488396884"/>
                    </a:ext>
                  </a:extLst>
                </a:gridCol>
              </a:tblGrid>
              <a:tr h="370840">
                <a:tc>
                  <a:txBody>
                    <a:bodyPr/>
                    <a:lstStyle/>
                    <a:p>
                      <a:endParaRPr lang="en-US"/>
                    </a:p>
                  </a:txBody>
                  <a:tcPr/>
                </a:tc>
                <a:extLst>
                  <a:ext uri="{0D108BD9-81ED-4DB2-BD59-A6C34878D82A}">
                    <a16:rowId xmlns:a16="http://schemas.microsoft.com/office/drawing/2014/main" val="22658206"/>
                  </a:ext>
                </a:extLst>
              </a:tr>
              <a:tr h="370840">
                <a:tc>
                  <a:txBody>
                    <a:bodyPr/>
                    <a:lstStyle/>
                    <a:p>
                      <a:endParaRPr lang="en-US"/>
                    </a:p>
                  </a:txBody>
                  <a:tcPr/>
                </a:tc>
                <a:extLst>
                  <a:ext uri="{0D108BD9-81ED-4DB2-BD59-A6C34878D82A}">
                    <a16:rowId xmlns:a16="http://schemas.microsoft.com/office/drawing/2014/main" val="4067681266"/>
                  </a:ext>
                </a:extLst>
              </a:tr>
              <a:tr h="348287">
                <a:tc>
                  <a:txBody>
                    <a:bodyPr/>
                    <a:lstStyle/>
                    <a:p>
                      <a:endParaRPr lang="en-US"/>
                    </a:p>
                  </a:txBody>
                  <a:tcPr/>
                </a:tc>
                <a:extLst>
                  <a:ext uri="{0D108BD9-81ED-4DB2-BD59-A6C34878D82A}">
                    <a16:rowId xmlns:a16="http://schemas.microsoft.com/office/drawing/2014/main" val="1944697654"/>
                  </a:ext>
                </a:extLst>
              </a:tr>
              <a:tr h="370840">
                <a:tc>
                  <a:txBody>
                    <a:bodyPr/>
                    <a:lstStyle/>
                    <a:p>
                      <a:endParaRPr lang="en-US"/>
                    </a:p>
                  </a:txBody>
                  <a:tcPr/>
                </a:tc>
                <a:extLst>
                  <a:ext uri="{0D108BD9-81ED-4DB2-BD59-A6C34878D82A}">
                    <a16:rowId xmlns:a16="http://schemas.microsoft.com/office/drawing/2014/main" val="742055729"/>
                  </a:ext>
                </a:extLst>
              </a:tr>
              <a:tr h="370840">
                <a:tc>
                  <a:txBody>
                    <a:bodyPr/>
                    <a:lstStyle/>
                    <a:p>
                      <a:endParaRPr lang="en-US"/>
                    </a:p>
                  </a:txBody>
                  <a:tcPr/>
                </a:tc>
                <a:extLst>
                  <a:ext uri="{0D108BD9-81ED-4DB2-BD59-A6C34878D82A}">
                    <a16:rowId xmlns:a16="http://schemas.microsoft.com/office/drawing/2014/main" val="1096480685"/>
                  </a:ext>
                </a:extLst>
              </a:tr>
              <a:tr h="370840">
                <a:tc>
                  <a:txBody>
                    <a:bodyPr/>
                    <a:lstStyle/>
                    <a:p>
                      <a:endParaRPr lang="en-US"/>
                    </a:p>
                  </a:txBody>
                  <a:tcPr/>
                </a:tc>
                <a:extLst>
                  <a:ext uri="{0D108BD9-81ED-4DB2-BD59-A6C34878D82A}">
                    <a16:rowId xmlns:a16="http://schemas.microsoft.com/office/drawing/2014/main" val="681295468"/>
                  </a:ext>
                </a:extLst>
              </a:tr>
              <a:tr h="370840">
                <a:tc>
                  <a:txBody>
                    <a:bodyPr/>
                    <a:lstStyle/>
                    <a:p>
                      <a:endParaRPr lang="en-US"/>
                    </a:p>
                  </a:txBody>
                  <a:tcPr/>
                </a:tc>
                <a:extLst>
                  <a:ext uri="{0D108BD9-81ED-4DB2-BD59-A6C34878D82A}">
                    <a16:rowId xmlns:a16="http://schemas.microsoft.com/office/drawing/2014/main" val="1197580395"/>
                  </a:ext>
                </a:extLst>
              </a:tr>
              <a:tr h="370840">
                <a:tc>
                  <a:txBody>
                    <a:bodyPr/>
                    <a:lstStyle/>
                    <a:p>
                      <a:endParaRPr lang="en-US"/>
                    </a:p>
                  </a:txBody>
                  <a:tcPr/>
                </a:tc>
                <a:extLst>
                  <a:ext uri="{0D108BD9-81ED-4DB2-BD59-A6C34878D82A}">
                    <a16:rowId xmlns:a16="http://schemas.microsoft.com/office/drawing/2014/main" val="404779430"/>
                  </a:ext>
                </a:extLst>
              </a:tr>
            </a:tbl>
          </a:graphicData>
        </a:graphic>
      </p:graphicFrame>
      <p:sp>
        <p:nvSpPr>
          <p:cNvPr id="11" name="Rounded Rectangle 10">
            <a:extLst>
              <a:ext uri="{FF2B5EF4-FFF2-40B4-BE49-F238E27FC236}">
                <a16:creationId xmlns:a16="http://schemas.microsoft.com/office/drawing/2014/main" id="{13E10BF5-86CC-0541-B1CC-545EFDE3C356}"/>
              </a:ext>
            </a:extLst>
          </p:cNvPr>
          <p:cNvSpPr/>
          <p:nvPr/>
        </p:nvSpPr>
        <p:spPr>
          <a:xfrm>
            <a:off x="7673546" y="1482812"/>
            <a:ext cx="1371600" cy="107225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t>Hash Function %  # of Servers</a:t>
            </a:r>
          </a:p>
        </p:txBody>
      </p:sp>
      <p:cxnSp>
        <p:nvCxnSpPr>
          <p:cNvPr id="13" name="Straight Arrow Connector 12">
            <a:extLst>
              <a:ext uri="{FF2B5EF4-FFF2-40B4-BE49-F238E27FC236}">
                <a16:creationId xmlns:a16="http://schemas.microsoft.com/office/drawing/2014/main" id="{C7A1EC72-F42D-4149-AFE3-E8D42636E4A6}"/>
              </a:ext>
            </a:extLst>
          </p:cNvPr>
          <p:cNvCxnSpPr>
            <a:cxnSpLocks/>
            <a:stCxn id="6" idx="3"/>
            <a:endCxn id="11" idx="1"/>
          </p:cNvCxnSpPr>
          <p:nvPr/>
        </p:nvCxnSpPr>
        <p:spPr>
          <a:xfrm>
            <a:off x="7136027" y="1474445"/>
            <a:ext cx="537519" cy="54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EC3DC4D-10E0-E945-8CBE-1F7215F67BB6}"/>
              </a:ext>
            </a:extLst>
          </p:cNvPr>
          <p:cNvCxnSpPr>
            <a:cxnSpLocks/>
            <a:stCxn id="7" idx="3"/>
            <a:endCxn id="11" idx="1"/>
          </p:cNvCxnSpPr>
          <p:nvPr/>
        </p:nvCxnSpPr>
        <p:spPr>
          <a:xfrm flipV="1">
            <a:off x="7154561" y="2018937"/>
            <a:ext cx="518985" cy="103937"/>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C5C6CDE9-30DF-5A40-85D4-579C64EC7878}"/>
              </a:ext>
            </a:extLst>
          </p:cNvPr>
          <p:cNvCxnSpPr>
            <a:cxnSpLocks/>
            <a:stCxn id="8" idx="3"/>
            <a:endCxn id="11" idx="1"/>
          </p:cNvCxnSpPr>
          <p:nvPr/>
        </p:nvCxnSpPr>
        <p:spPr>
          <a:xfrm flipV="1">
            <a:off x="7154562" y="2018937"/>
            <a:ext cx="518984" cy="75236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8" name="Straight Arrow Connector 17">
            <a:extLst>
              <a:ext uri="{FF2B5EF4-FFF2-40B4-BE49-F238E27FC236}">
                <a16:creationId xmlns:a16="http://schemas.microsoft.com/office/drawing/2014/main" id="{B32E57FF-0F67-FD41-9492-D8DCE2937CC7}"/>
              </a:ext>
            </a:extLst>
          </p:cNvPr>
          <p:cNvCxnSpPr>
            <a:cxnSpLocks/>
            <a:stCxn id="11" idx="3"/>
          </p:cNvCxnSpPr>
          <p:nvPr/>
        </p:nvCxnSpPr>
        <p:spPr>
          <a:xfrm>
            <a:off x="9045146" y="2018937"/>
            <a:ext cx="1097351" cy="98849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E47483F1-16B2-0542-98A5-48B497F00414}"/>
              </a:ext>
            </a:extLst>
          </p:cNvPr>
          <p:cNvCxnSpPr>
            <a:cxnSpLocks/>
            <a:stCxn id="11" idx="3"/>
          </p:cNvCxnSpPr>
          <p:nvPr/>
        </p:nvCxnSpPr>
        <p:spPr>
          <a:xfrm flipV="1">
            <a:off x="9045146" y="815547"/>
            <a:ext cx="1097351" cy="120339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a:extLst>
              <a:ext uri="{FF2B5EF4-FFF2-40B4-BE49-F238E27FC236}">
                <a16:creationId xmlns:a16="http://schemas.microsoft.com/office/drawing/2014/main" id="{C27BCE11-E2D6-674F-98A9-F83ED20CBBD2}"/>
              </a:ext>
            </a:extLst>
          </p:cNvPr>
          <p:cNvCxnSpPr>
            <a:cxnSpLocks/>
            <a:stCxn id="11" idx="3"/>
          </p:cNvCxnSpPr>
          <p:nvPr/>
        </p:nvCxnSpPr>
        <p:spPr>
          <a:xfrm>
            <a:off x="9045146" y="2018937"/>
            <a:ext cx="1097351" cy="242079"/>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18812CD9-B186-5848-91D6-9A02DD6AD17A}"/>
              </a:ext>
            </a:extLst>
          </p:cNvPr>
          <p:cNvCxnSpPr>
            <a:cxnSpLocks/>
            <a:stCxn id="11" idx="3"/>
          </p:cNvCxnSpPr>
          <p:nvPr/>
        </p:nvCxnSpPr>
        <p:spPr>
          <a:xfrm flipV="1">
            <a:off x="9045146" y="1854663"/>
            <a:ext cx="1047556" cy="16427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40DBB952-839C-D04C-BCB8-CD3205341FAA}"/>
              </a:ext>
            </a:extLst>
          </p:cNvPr>
          <p:cNvCxnSpPr>
            <a:cxnSpLocks/>
            <a:stCxn id="11" idx="3"/>
          </p:cNvCxnSpPr>
          <p:nvPr/>
        </p:nvCxnSpPr>
        <p:spPr>
          <a:xfrm>
            <a:off x="9045146" y="2018937"/>
            <a:ext cx="1097351" cy="141006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0" name="Straight Arrow Connector 49">
            <a:extLst>
              <a:ext uri="{FF2B5EF4-FFF2-40B4-BE49-F238E27FC236}">
                <a16:creationId xmlns:a16="http://schemas.microsoft.com/office/drawing/2014/main" id="{C60B893E-F410-6744-8A30-A1C36445C180}"/>
              </a:ext>
            </a:extLst>
          </p:cNvPr>
          <p:cNvCxnSpPr>
            <a:cxnSpLocks/>
            <a:stCxn id="11" idx="3"/>
          </p:cNvCxnSpPr>
          <p:nvPr/>
        </p:nvCxnSpPr>
        <p:spPr>
          <a:xfrm>
            <a:off x="9045146" y="2018937"/>
            <a:ext cx="1097351" cy="606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33EAF51-E839-184E-B376-97728DA8CC0B}"/>
              </a:ext>
            </a:extLst>
          </p:cNvPr>
          <p:cNvCxnSpPr>
            <a:cxnSpLocks/>
            <a:stCxn id="11" idx="3"/>
          </p:cNvCxnSpPr>
          <p:nvPr/>
        </p:nvCxnSpPr>
        <p:spPr>
          <a:xfrm flipV="1">
            <a:off x="9045146" y="1120091"/>
            <a:ext cx="1097351" cy="898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4339A5E-6368-5040-8AE0-42CFE1CFD1B4}"/>
              </a:ext>
            </a:extLst>
          </p:cNvPr>
          <p:cNvCxnSpPr>
            <a:cxnSpLocks/>
            <a:stCxn id="11" idx="3"/>
          </p:cNvCxnSpPr>
          <p:nvPr/>
        </p:nvCxnSpPr>
        <p:spPr>
          <a:xfrm flipV="1">
            <a:off x="9045146" y="1522415"/>
            <a:ext cx="1097351" cy="496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 Placeholder 2">
            <a:extLst>
              <a:ext uri="{FF2B5EF4-FFF2-40B4-BE49-F238E27FC236}">
                <a16:creationId xmlns:a16="http://schemas.microsoft.com/office/drawing/2014/main" id="{E63D0F27-B3BA-5143-B66D-25685AB8D86D}"/>
              </a:ext>
            </a:extLst>
          </p:cNvPr>
          <p:cNvSpPr txBox="1">
            <a:spLocks/>
          </p:cNvSpPr>
          <p:nvPr/>
        </p:nvSpPr>
        <p:spPr>
          <a:xfrm>
            <a:off x="838200" y="3542988"/>
            <a:ext cx="5015484" cy="1759670"/>
          </a:xfrm>
          <a:prstGeom prst="rect">
            <a:avLst/>
          </a:prstGeom>
          <a:noFill/>
          <a:ln>
            <a:noFill/>
          </a:ln>
        </p:spPr>
        <p:txBody>
          <a:bodyPr spcFirstLastPara="1" wrap="square" lIns="91425" tIns="45700" rIns="91425" bIns="45700" anchor="ctr" anchorCtr="0">
            <a:normAutofit fontScale="92500" lnSpcReduction="2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14300" indent="0">
              <a:buNone/>
            </a:pPr>
            <a:r>
              <a:rPr lang="en-US" sz="2000"/>
              <a:t> </a:t>
            </a:r>
          </a:p>
          <a:p>
            <a:pPr marL="114300" indent="0">
              <a:buNone/>
            </a:pPr>
            <a:r>
              <a:rPr lang="en-US" sz="3000"/>
              <a:t>Consistent Hashing </a:t>
            </a:r>
          </a:p>
          <a:p>
            <a:r>
              <a:rPr lang="en-US" sz="2000"/>
              <a:t>Used for adding and removing server nodes.</a:t>
            </a:r>
          </a:p>
          <a:p>
            <a:r>
              <a:rPr lang="en-US" sz="2000"/>
              <a:t>Each server node has multiple virtual nodes</a:t>
            </a:r>
          </a:p>
          <a:p>
            <a:pPr lvl="1"/>
            <a:r>
              <a:rPr lang="en-US" sz="1600"/>
              <a:t>More fined grained distribution</a:t>
            </a:r>
          </a:p>
          <a:p>
            <a:endParaRPr lang="en-US" sz="2000"/>
          </a:p>
          <a:p>
            <a:pPr marL="114300" indent="0">
              <a:buFont typeface="Arial"/>
              <a:buNone/>
            </a:pPr>
            <a:endParaRPr lang="en-US" sz="2000"/>
          </a:p>
        </p:txBody>
      </p:sp>
      <p:sp>
        <p:nvSpPr>
          <p:cNvPr id="60" name="TextBox 59">
            <a:extLst>
              <a:ext uri="{FF2B5EF4-FFF2-40B4-BE49-F238E27FC236}">
                <a16:creationId xmlns:a16="http://schemas.microsoft.com/office/drawing/2014/main" id="{F1C103B7-D35F-E94E-877C-75EDCE4CCFDB}"/>
              </a:ext>
            </a:extLst>
          </p:cNvPr>
          <p:cNvSpPr txBox="1"/>
          <p:nvPr/>
        </p:nvSpPr>
        <p:spPr>
          <a:xfrm>
            <a:off x="10654622" y="2122874"/>
            <a:ext cx="1537378" cy="523220"/>
          </a:xfrm>
          <a:prstGeom prst="rect">
            <a:avLst/>
          </a:prstGeom>
          <a:noFill/>
        </p:spPr>
        <p:txBody>
          <a:bodyPr wrap="square" rtlCol="0">
            <a:spAutoFit/>
          </a:bodyPr>
          <a:lstStyle/>
          <a:p>
            <a:r>
              <a:rPr lang="en-US"/>
              <a:t>Naïve implementation</a:t>
            </a:r>
          </a:p>
        </p:txBody>
      </p:sp>
      <p:sp>
        <p:nvSpPr>
          <p:cNvPr id="74" name="TextBox 73">
            <a:extLst>
              <a:ext uri="{FF2B5EF4-FFF2-40B4-BE49-F238E27FC236}">
                <a16:creationId xmlns:a16="http://schemas.microsoft.com/office/drawing/2014/main" id="{F5B51A94-6ABD-AA4C-94BE-EC17BB35EF60}"/>
              </a:ext>
            </a:extLst>
          </p:cNvPr>
          <p:cNvSpPr txBox="1"/>
          <p:nvPr/>
        </p:nvSpPr>
        <p:spPr>
          <a:xfrm>
            <a:off x="9800116" y="281204"/>
            <a:ext cx="1117248" cy="307777"/>
          </a:xfrm>
          <a:prstGeom prst="rect">
            <a:avLst/>
          </a:prstGeom>
          <a:noFill/>
        </p:spPr>
        <p:txBody>
          <a:bodyPr wrap="square" rtlCol="0">
            <a:spAutoFit/>
          </a:bodyPr>
          <a:lstStyle/>
          <a:p>
            <a:r>
              <a:rPr lang="en-US"/>
              <a:t>Parameter</a:t>
            </a:r>
          </a:p>
        </p:txBody>
      </p:sp>
      <p:sp>
        <p:nvSpPr>
          <p:cNvPr id="75" name="TextBox 74">
            <a:extLst>
              <a:ext uri="{FF2B5EF4-FFF2-40B4-BE49-F238E27FC236}">
                <a16:creationId xmlns:a16="http://schemas.microsoft.com/office/drawing/2014/main" id="{19D26BE3-2355-A449-9C48-DC2C9AEB4E9E}"/>
              </a:ext>
            </a:extLst>
          </p:cNvPr>
          <p:cNvSpPr txBox="1"/>
          <p:nvPr/>
        </p:nvSpPr>
        <p:spPr>
          <a:xfrm>
            <a:off x="6497292" y="836125"/>
            <a:ext cx="907494" cy="307777"/>
          </a:xfrm>
          <a:prstGeom prst="rect">
            <a:avLst/>
          </a:prstGeom>
          <a:noFill/>
        </p:spPr>
        <p:txBody>
          <a:bodyPr wrap="square" rtlCol="0">
            <a:spAutoFit/>
          </a:bodyPr>
          <a:lstStyle/>
          <a:p>
            <a:r>
              <a:rPr lang="en-US"/>
              <a:t>Servers</a:t>
            </a:r>
          </a:p>
        </p:txBody>
      </p:sp>
    </p:spTree>
    <p:extLst>
      <p:ext uri="{BB962C8B-B14F-4D97-AF65-F5344CB8AC3E}">
        <p14:creationId xmlns:p14="http://schemas.microsoft.com/office/powerpoint/2010/main" val="94492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5810E-B031-4243-9FC2-21E46EBC0C4C}"/>
              </a:ext>
            </a:extLst>
          </p:cNvPr>
          <p:cNvSpPr>
            <a:spLocks noGrp="1"/>
          </p:cNvSpPr>
          <p:nvPr>
            <p:ph type="title"/>
          </p:nvPr>
        </p:nvSpPr>
        <p:spPr/>
        <p:txBody>
          <a:bodyPr/>
          <a:lstStyle/>
          <a:p>
            <a:r>
              <a:rPr lang="en-US"/>
              <a:t>Server Node addition Protocol</a:t>
            </a:r>
          </a:p>
        </p:txBody>
      </p:sp>
      <p:sp>
        <p:nvSpPr>
          <p:cNvPr id="4" name="Slide Number Placeholder 3">
            <a:extLst>
              <a:ext uri="{FF2B5EF4-FFF2-40B4-BE49-F238E27FC236}">
                <a16:creationId xmlns:a16="http://schemas.microsoft.com/office/drawing/2014/main" id="{F3FA951B-5A6A-430C-9AD7-7D14B42DBE3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22</a:t>
            </a:fld>
            <a:endParaRPr lang="en-US"/>
          </a:p>
        </p:txBody>
      </p:sp>
      <p:sp>
        <p:nvSpPr>
          <p:cNvPr id="5" name="Oval 4">
            <a:extLst>
              <a:ext uri="{FF2B5EF4-FFF2-40B4-BE49-F238E27FC236}">
                <a16:creationId xmlns:a16="http://schemas.microsoft.com/office/drawing/2014/main" id="{DA9E37B4-7FBE-453C-A3A3-43AC8247AAC3}"/>
              </a:ext>
            </a:extLst>
          </p:cNvPr>
          <p:cNvSpPr/>
          <p:nvPr/>
        </p:nvSpPr>
        <p:spPr>
          <a:xfrm>
            <a:off x="3141644" y="2053728"/>
            <a:ext cx="4112963" cy="398443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6" name="Oval 5">
            <a:extLst>
              <a:ext uri="{FF2B5EF4-FFF2-40B4-BE49-F238E27FC236}">
                <a16:creationId xmlns:a16="http://schemas.microsoft.com/office/drawing/2014/main" id="{C629A6C7-70C5-433A-B6B9-95E387070AD7}"/>
              </a:ext>
            </a:extLst>
          </p:cNvPr>
          <p:cNvSpPr/>
          <p:nvPr/>
        </p:nvSpPr>
        <p:spPr>
          <a:xfrm>
            <a:off x="6933741" y="1521131"/>
            <a:ext cx="459036" cy="48657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7" name="Oval 6">
            <a:extLst>
              <a:ext uri="{FF2B5EF4-FFF2-40B4-BE49-F238E27FC236}">
                <a16:creationId xmlns:a16="http://schemas.microsoft.com/office/drawing/2014/main" id="{E0E2A4B5-D3D1-4A1C-A25E-748FDEB58B44}"/>
              </a:ext>
            </a:extLst>
          </p:cNvPr>
          <p:cNvSpPr/>
          <p:nvPr/>
        </p:nvSpPr>
        <p:spPr>
          <a:xfrm>
            <a:off x="7021072" y="3738963"/>
            <a:ext cx="459036" cy="4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8" name="Oval 7">
            <a:extLst>
              <a:ext uri="{FF2B5EF4-FFF2-40B4-BE49-F238E27FC236}">
                <a16:creationId xmlns:a16="http://schemas.microsoft.com/office/drawing/2014/main" id="{BEC8F678-4F33-4D28-92C0-E6D6D76BEA3F}"/>
              </a:ext>
            </a:extLst>
          </p:cNvPr>
          <p:cNvSpPr/>
          <p:nvPr/>
        </p:nvSpPr>
        <p:spPr>
          <a:xfrm>
            <a:off x="3302879" y="2655638"/>
            <a:ext cx="459036" cy="4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9" name="Oval 8">
            <a:extLst>
              <a:ext uri="{FF2B5EF4-FFF2-40B4-BE49-F238E27FC236}">
                <a16:creationId xmlns:a16="http://schemas.microsoft.com/office/drawing/2014/main" id="{FCD9656A-0AD2-4800-B5B9-CFC396B20934}"/>
              </a:ext>
            </a:extLst>
          </p:cNvPr>
          <p:cNvSpPr/>
          <p:nvPr/>
        </p:nvSpPr>
        <p:spPr>
          <a:xfrm>
            <a:off x="3302880" y="4831469"/>
            <a:ext cx="459036" cy="4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0" name="Oval 9">
            <a:extLst>
              <a:ext uri="{FF2B5EF4-FFF2-40B4-BE49-F238E27FC236}">
                <a16:creationId xmlns:a16="http://schemas.microsoft.com/office/drawing/2014/main" id="{7C8F4B0A-65BF-452D-9D25-B5EC7FF75308}"/>
              </a:ext>
            </a:extLst>
          </p:cNvPr>
          <p:cNvSpPr/>
          <p:nvPr/>
        </p:nvSpPr>
        <p:spPr>
          <a:xfrm>
            <a:off x="6093819" y="5428217"/>
            <a:ext cx="459036" cy="4865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11" name="TextBox 10">
            <a:extLst>
              <a:ext uri="{FF2B5EF4-FFF2-40B4-BE49-F238E27FC236}">
                <a16:creationId xmlns:a16="http://schemas.microsoft.com/office/drawing/2014/main" id="{406D18FA-E33C-46B5-A3B7-74A6D87D903C}"/>
              </a:ext>
            </a:extLst>
          </p:cNvPr>
          <p:cNvSpPr txBox="1"/>
          <p:nvPr/>
        </p:nvSpPr>
        <p:spPr>
          <a:xfrm>
            <a:off x="2356921" y="2494631"/>
            <a:ext cx="9437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Server A</a:t>
            </a:r>
          </a:p>
        </p:txBody>
      </p:sp>
      <p:sp>
        <p:nvSpPr>
          <p:cNvPr id="12" name="TextBox 11">
            <a:extLst>
              <a:ext uri="{FF2B5EF4-FFF2-40B4-BE49-F238E27FC236}">
                <a16:creationId xmlns:a16="http://schemas.microsoft.com/office/drawing/2014/main" id="{4C81D3E9-CBE1-4A20-B3F3-384EDE62B1C4}"/>
              </a:ext>
            </a:extLst>
          </p:cNvPr>
          <p:cNvSpPr txBox="1"/>
          <p:nvPr/>
        </p:nvSpPr>
        <p:spPr>
          <a:xfrm>
            <a:off x="7475748" y="3886085"/>
            <a:ext cx="99886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Server B</a:t>
            </a:r>
          </a:p>
        </p:txBody>
      </p:sp>
      <p:sp>
        <p:nvSpPr>
          <p:cNvPr id="13" name="TextBox 12">
            <a:extLst>
              <a:ext uri="{FF2B5EF4-FFF2-40B4-BE49-F238E27FC236}">
                <a16:creationId xmlns:a16="http://schemas.microsoft.com/office/drawing/2014/main" id="{9D8369F0-F643-4D1A-A30A-58BA53B1D5BD}"/>
              </a:ext>
            </a:extLst>
          </p:cNvPr>
          <p:cNvSpPr txBox="1"/>
          <p:nvPr/>
        </p:nvSpPr>
        <p:spPr>
          <a:xfrm>
            <a:off x="6654647" y="5516237"/>
            <a:ext cx="10172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Server C</a:t>
            </a:r>
          </a:p>
        </p:txBody>
      </p:sp>
      <p:sp>
        <p:nvSpPr>
          <p:cNvPr id="14" name="TextBox 13">
            <a:extLst>
              <a:ext uri="{FF2B5EF4-FFF2-40B4-BE49-F238E27FC236}">
                <a16:creationId xmlns:a16="http://schemas.microsoft.com/office/drawing/2014/main" id="{93CCA8AA-76A8-4FA3-B597-C822ACB8C585}"/>
              </a:ext>
            </a:extLst>
          </p:cNvPr>
          <p:cNvSpPr txBox="1"/>
          <p:nvPr/>
        </p:nvSpPr>
        <p:spPr>
          <a:xfrm>
            <a:off x="2317330" y="5007281"/>
            <a:ext cx="98050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Server D</a:t>
            </a:r>
          </a:p>
        </p:txBody>
      </p:sp>
      <p:sp>
        <p:nvSpPr>
          <p:cNvPr id="15" name="Rectangle 14">
            <a:extLst>
              <a:ext uri="{FF2B5EF4-FFF2-40B4-BE49-F238E27FC236}">
                <a16:creationId xmlns:a16="http://schemas.microsoft.com/office/drawing/2014/main" id="{F8FCA37A-FA8A-42DE-B544-C0F2059978BA}"/>
              </a:ext>
            </a:extLst>
          </p:cNvPr>
          <p:cNvSpPr/>
          <p:nvPr/>
        </p:nvSpPr>
        <p:spPr>
          <a:xfrm>
            <a:off x="4739089" y="3429000"/>
            <a:ext cx="918072" cy="91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Server Manager</a:t>
            </a:r>
          </a:p>
        </p:txBody>
      </p:sp>
      <p:sp>
        <p:nvSpPr>
          <p:cNvPr id="3" name="TextBox 2">
            <a:extLst>
              <a:ext uri="{FF2B5EF4-FFF2-40B4-BE49-F238E27FC236}">
                <a16:creationId xmlns:a16="http://schemas.microsoft.com/office/drawing/2014/main" id="{FFEAFB0B-4204-0142-A703-5B7A1C288C95}"/>
              </a:ext>
            </a:extLst>
          </p:cNvPr>
          <p:cNvSpPr txBox="1"/>
          <p:nvPr/>
        </p:nvSpPr>
        <p:spPr>
          <a:xfrm>
            <a:off x="7329801" y="1456643"/>
            <a:ext cx="956288" cy="307777"/>
          </a:xfrm>
          <a:prstGeom prst="rect">
            <a:avLst/>
          </a:prstGeom>
          <a:noFill/>
        </p:spPr>
        <p:txBody>
          <a:bodyPr wrap="square" rtlCol="0">
            <a:spAutoFit/>
          </a:bodyPr>
          <a:lstStyle/>
          <a:p>
            <a:r>
              <a:rPr lang="en-US"/>
              <a:t>Server X</a:t>
            </a:r>
          </a:p>
        </p:txBody>
      </p:sp>
      <p:cxnSp>
        <p:nvCxnSpPr>
          <p:cNvPr id="17" name="Straight Arrow Connector 16">
            <a:extLst>
              <a:ext uri="{FF2B5EF4-FFF2-40B4-BE49-F238E27FC236}">
                <a16:creationId xmlns:a16="http://schemas.microsoft.com/office/drawing/2014/main" id="{5EDD73C4-D5E5-F844-84B0-91609958A8B3}"/>
              </a:ext>
            </a:extLst>
          </p:cNvPr>
          <p:cNvCxnSpPr>
            <a:cxnSpLocks/>
            <a:stCxn id="6" idx="2"/>
          </p:cNvCxnSpPr>
          <p:nvPr/>
        </p:nvCxnSpPr>
        <p:spPr>
          <a:xfrm flipH="1">
            <a:off x="5931243" y="1764420"/>
            <a:ext cx="1002498" cy="422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E725511-1779-774C-966A-5F6AEB584CDC}"/>
              </a:ext>
            </a:extLst>
          </p:cNvPr>
          <p:cNvSpPr txBox="1"/>
          <p:nvPr/>
        </p:nvSpPr>
        <p:spPr>
          <a:xfrm>
            <a:off x="8500034" y="1916615"/>
            <a:ext cx="2631989" cy="523220"/>
          </a:xfrm>
          <a:prstGeom prst="rect">
            <a:avLst/>
          </a:prstGeom>
          <a:noFill/>
        </p:spPr>
        <p:txBody>
          <a:bodyPr wrap="square" rtlCol="0">
            <a:spAutoFit/>
          </a:bodyPr>
          <a:lstStyle/>
          <a:p>
            <a:r>
              <a:rPr lang="en-US"/>
              <a:t>B is going to copy all the Key Values in this range. </a:t>
            </a:r>
          </a:p>
        </p:txBody>
      </p:sp>
      <p:sp>
        <p:nvSpPr>
          <p:cNvPr id="27" name="TextBox 26">
            <a:extLst>
              <a:ext uri="{FF2B5EF4-FFF2-40B4-BE49-F238E27FC236}">
                <a16:creationId xmlns:a16="http://schemas.microsoft.com/office/drawing/2014/main" id="{0469396F-19F0-E641-B1CC-86B073DAD2D1}"/>
              </a:ext>
            </a:extLst>
          </p:cNvPr>
          <p:cNvSpPr txBox="1"/>
          <p:nvPr/>
        </p:nvSpPr>
        <p:spPr>
          <a:xfrm>
            <a:off x="8520949" y="1841753"/>
            <a:ext cx="2879124" cy="738664"/>
          </a:xfrm>
          <a:prstGeom prst="rect">
            <a:avLst/>
          </a:prstGeom>
          <a:noFill/>
        </p:spPr>
        <p:txBody>
          <a:bodyPr wrap="square" rtlCol="0">
            <a:spAutoFit/>
          </a:bodyPr>
          <a:lstStyle/>
          <a:p>
            <a:r>
              <a:rPr lang="en-US"/>
              <a:t>If Server X goes down at this stage, then server B will behave normally.</a:t>
            </a:r>
          </a:p>
        </p:txBody>
      </p:sp>
      <p:sp>
        <p:nvSpPr>
          <p:cNvPr id="29" name="Freeform 28">
            <a:extLst>
              <a:ext uri="{FF2B5EF4-FFF2-40B4-BE49-F238E27FC236}">
                <a16:creationId xmlns:a16="http://schemas.microsoft.com/office/drawing/2014/main" id="{345C29F0-B114-0F4A-A126-BD8614559623}"/>
              </a:ext>
            </a:extLst>
          </p:cNvPr>
          <p:cNvSpPr/>
          <p:nvPr/>
        </p:nvSpPr>
        <p:spPr>
          <a:xfrm>
            <a:off x="3267212" y="1610531"/>
            <a:ext cx="2965621" cy="951869"/>
          </a:xfrm>
          <a:custGeom>
            <a:avLst/>
            <a:gdLst>
              <a:gd name="connsiteX0" fmla="*/ 0 w 2965621"/>
              <a:gd name="connsiteY0" fmla="*/ 951869 h 951869"/>
              <a:gd name="connsiteX1" fmla="*/ 370702 w 2965621"/>
              <a:gd name="connsiteY1" fmla="*/ 519382 h 951869"/>
              <a:gd name="connsiteX2" fmla="*/ 852616 w 2965621"/>
              <a:gd name="connsiteY2" fmla="*/ 222820 h 951869"/>
              <a:gd name="connsiteX3" fmla="*/ 1112108 w 2965621"/>
              <a:gd name="connsiteY3" fmla="*/ 123966 h 951869"/>
              <a:gd name="connsiteX4" fmla="*/ 1359243 w 2965621"/>
              <a:gd name="connsiteY4" fmla="*/ 49826 h 951869"/>
              <a:gd name="connsiteX5" fmla="*/ 1618735 w 2965621"/>
              <a:gd name="connsiteY5" fmla="*/ 12755 h 951869"/>
              <a:gd name="connsiteX6" fmla="*/ 1878227 w 2965621"/>
              <a:gd name="connsiteY6" fmla="*/ 399 h 951869"/>
              <a:gd name="connsiteX7" fmla="*/ 2273643 w 2965621"/>
              <a:gd name="connsiteY7" fmla="*/ 25112 h 951869"/>
              <a:gd name="connsiteX8" fmla="*/ 2545491 w 2965621"/>
              <a:gd name="connsiteY8" fmla="*/ 62182 h 951869"/>
              <a:gd name="connsiteX9" fmla="*/ 2965621 w 2965621"/>
              <a:gd name="connsiteY9" fmla="*/ 210464 h 951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5621" h="951869">
                <a:moveTo>
                  <a:pt x="0" y="951869"/>
                </a:moveTo>
                <a:cubicBezTo>
                  <a:pt x="114299" y="796379"/>
                  <a:pt x="228599" y="640890"/>
                  <a:pt x="370702" y="519382"/>
                </a:cubicBezTo>
                <a:cubicBezTo>
                  <a:pt x="512805" y="397874"/>
                  <a:pt x="729048" y="288723"/>
                  <a:pt x="852616" y="222820"/>
                </a:cubicBezTo>
                <a:cubicBezTo>
                  <a:pt x="976184" y="156917"/>
                  <a:pt x="1027670" y="152798"/>
                  <a:pt x="1112108" y="123966"/>
                </a:cubicBezTo>
                <a:cubicBezTo>
                  <a:pt x="1196546" y="95134"/>
                  <a:pt x="1274805" y="68361"/>
                  <a:pt x="1359243" y="49826"/>
                </a:cubicBezTo>
                <a:cubicBezTo>
                  <a:pt x="1443681" y="31291"/>
                  <a:pt x="1532238" y="20993"/>
                  <a:pt x="1618735" y="12755"/>
                </a:cubicBezTo>
                <a:cubicBezTo>
                  <a:pt x="1705232" y="4517"/>
                  <a:pt x="1769076" y="-1661"/>
                  <a:pt x="1878227" y="399"/>
                </a:cubicBezTo>
                <a:cubicBezTo>
                  <a:pt x="1987378" y="2458"/>
                  <a:pt x="2162432" y="14815"/>
                  <a:pt x="2273643" y="25112"/>
                </a:cubicBezTo>
                <a:cubicBezTo>
                  <a:pt x="2384854" y="35409"/>
                  <a:pt x="2430161" y="31290"/>
                  <a:pt x="2545491" y="62182"/>
                </a:cubicBezTo>
                <a:cubicBezTo>
                  <a:pt x="2660821" y="93074"/>
                  <a:pt x="2872945" y="200167"/>
                  <a:pt x="2965621" y="210464"/>
                </a:cubicBezTo>
              </a:path>
            </a:pathLst>
          </a:cu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39C1E89B-9612-4C43-AB8B-C3C391B5C06B}"/>
              </a:ext>
            </a:extLst>
          </p:cNvPr>
          <p:cNvSpPr txBox="1"/>
          <p:nvPr/>
        </p:nvSpPr>
        <p:spPr>
          <a:xfrm>
            <a:off x="9063374" y="1643047"/>
            <a:ext cx="2879189" cy="738664"/>
          </a:xfrm>
          <a:prstGeom prst="rect">
            <a:avLst/>
          </a:prstGeom>
          <a:noFill/>
        </p:spPr>
        <p:txBody>
          <a:bodyPr wrap="square" rtlCol="0">
            <a:spAutoFit/>
          </a:bodyPr>
          <a:lstStyle/>
          <a:p>
            <a:r>
              <a:rPr lang="en-US"/>
              <a:t>Otherwise, server B will no longer accept any requests that are in the range.</a:t>
            </a:r>
          </a:p>
        </p:txBody>
      </p:sp>
      <p:sp>
        <p:nvSpPr>
          <p:cNvPr id="32" name="Rounded Rectangle 31">
            <a:extLst>
              <a:ext uri="{FF2B5EF4-FFF2-40B4-BE49-F238E27FC236}">
                <a16:creationId xmlns:a16="http://schemas.microsoft.com/office/drawing/2014/main" id="{4E986F29-DC4B-E54B-AD1F-B93910CCAAE2}"/>
              </a:ext>
            </a:extLst>
          </p:cNvPr>
          <p:cNvSpPr/>
          <p:nvPr/>
        </p:nvSpPr>
        <p:spPr>
          <a:xfrm>
            <a:off x="9154297" y="4941639"/>
            <a:ext cx="827903" cy="4865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Worker</a:t>
            </a:r>
          </a:p>
        </p:txBody>
      </p:sp>
      <p:sp>
        <p:nvSpPr>
          <p:cNvPr id="33" name="Cloud Callout 32">
            <a:extLst>
              <a:ext uri="{FF2B5EF4-FFF2-40B4-BE49-F238E27FC236}">
                <a16:creationId xmlns:a16="http://schemas.microsoft.com/office/drawing/2014/main" id="{0C46E64F-0815-AB48-A1D2-D1DABD5E7D78}"/>
              </a:ext>
            </a:extLst>
          </p:cNvPr>
          <p:cNvSpPr/>
          <p:nvPr/>
        </p:nvSpPr>
        <p:spPr>
          <a:xfrm>
            <a:off x="9242853" y="3807673"/>
            <a:ext cx="2879124" cy="1199608"/>
          </a:xfrm>
          <a:prstGeom prst="cloud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a:t>Hey Server B, let me push some of my computations into the green region…</a:t>
            </a:r>
          </a:p>
        </p:txBody>
      </p:sp>
      <p:sp>
        <p:nvSpPr>
          <p:cNvPr id="34" name="Cloud Callout 33">
            <a:extLst>
              <a:ext uri="{FF2B5EF4-FFF2-40B4-BE49-F238E27FC236}">
                <a16:creationId xmlns:a16="http://schemas.microsoft.com/office/drawing/2014/main" id="{4B91B97C-DD5F-5645-A572-97D5718BE2C8}"/>
              </a:ext>
            </a:extLst>
          </p:cNvPr>
          <p:cNvSpPr/>
          <p:nvPr/>
        </p:nvSpPr>
        <p:spPr>
          <a:xfrm>
            <a:off x="7858897" y="3142216"/>
            <a:ext cx="2995406" cy="743869"/>
          </a:xfrm>
          <a:prstGeom prst="cloud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t>Green region? I’m going to ignore your request</a:t>
            </a:r>
          </a:p>
        </p:txBody>
      </p:sp>
      <p:sp>
        <p:nvSpPr>
          <p:cNvPr id="35" name="TextBox 34">
            <a:extLst>
              <a:ext uri="{FF2B5EF4-FFF2-40B4-BE49-F238E27FC236}">
                <a16:creationId xmlns:a16="http://schemas.microsoft.com/office/drawing/2014/main" id="{2DDD65A8-A1E0-3043-A47D-69FF26AB619F}"/>
              </a:ext>
            </a:extLst>
          </p:cNvPr>
          <p:cNvSpPr txBox="1"/>
          <p:nvPr/>
        </p:nvSpPr>
        <p:spPr>
          <a:xfrm>
            <a:off x="8704803" y="1409885"/>
            <a:ext cx="1731471" cy="523220"/>
          </a:xfrm>
          <a:prstGeom prst="rect">
            <a:avLst/>
          </a:prstGeom>
          <a:noFill/>
        </p:spPr>
        <p:txBody>
          <a:bodyPr wrap="square" rtlCol="0">
            <a:spAutoFit/>
          </a:bodyPr>
          <a:lstStyle/>
          <a:p>
            <a:r>
              <a:rPr lang="en-US"/>
              <a:t>Server Manager assigns Server X</a:t>
            </a:r>
          </a:p>
        </p:txBody>
      </p:sp>
      <p:cxnSp>
        <p:nvCxnSpPr>
          <p:cNvPr id="37" name="Straight Arrow Connector 36">
            <a:extLst>
              <a:ext uri="{FF2B5EF4-FFF2-40B4-BE49-F238E27FC236}">
                <a16:creationId xmlns:a16="http://schemas.microsoft.com/office/drawing/2014/main" id="{E4F287F3-6F5E-8D48-8453-65D76BCEA47A}"/>
              </a:ext>
            </a:extLst>
          </p:cNvPr>
          <p:cNvCxnSpPr>
            <a:stCxn id="7" idx="0"/>
            <a:endCxn id="6" idx="4"/>
          </p:cNvCxnSpPr>
          <p:nvPr/>
        </p:nvCxnSpPr>
        <p:spPr>
          <a:xfrm flipH="1" flipV="1">
            <a:off x="7163259" y="2007709"/>
            <a:ext cx="87331" cy="173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3D7F93A-AA83-624F-B804-80A2204712C1}"/>
              </a:ext>
            </a:extLst>
          </p:cNvPr>
          <p:cNvCxnSpPr>
            <a:stCxn id="10" idx="0"/>
            <a:endCxn id="6" idx="4"/>
          </p:cNvCxnSpPr>
          <p:nvPr/>
        </p:nvCxnSpPr>
        <p:spPr>
          <a:xfrm flipV="1">
            <a:off x="6323337" y="2007709"/>
            <a:ext cx="839922" cy="3420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4EBA61B-8E79-ED4F-AADA-12EADFF835C7}"/>
              </a:ext>
            </a:extLst>
          </p:cNvPr>
          <p:cNvSpPr txBox="1"/>
          <p:nvPr/>
        </p:nvSpPr>
        <p:spPr>
          <a:xfrm>
            <a:off x="8673623" y="1881954"/>
            <a:ext cx="2956193" cy="738664"/>
          </a:xfrm>
          <a:prstGeom prst="rect">
            <a:avLst/>
          </a:prstGeom>
          <a:noFill/>
        </p:spPr>
        <p:txBody>
          <a:bodyPr wrap="square" rtlCol="0">
            <a:spAutoFit/>
          </a:bodyPr>
          <a:lstStyle/>
          <a:p>
            <a:r>
              <a:rPr lang="en-US"/>
              <a:t>In the meantime, Server X is receiving data from other server nodes</a:t>
            </a:r>
          </a:p>
        </p:txBody>
      </p:sp>
      <p:cxnSp>
        <p:nvCxnSpPr>
          <p:cNvPr id="44" name="Straight Arrow Connector 43">
            <a:extLst>
              <a:ext uri="{FF2B5EF4-FFF2-40B4-BE49-F238E27FC236}">
                <a16:creationId xmlns:a16="http://schemas.microsoft.com/office/drawing/2014/main" id="{362B8316-2111-9643-BA76-6C562F9DEF9C}"/>
              </a:ext>
            </a:extLst>
          </p:cNvPr>
          <p:cNvCxnSpPr>
            <a:cxnSpLocks/>
            <a:stCxn id="15" idx="1"/>
          </p:cNvCxnSpPr>
          <p:nvPr/>
        </p:nvCxnSpPr>
        <p:spPr>
          <a:xfrm flipH="1" flipV="1">
            <a:off x="3761915" y="2999578"/>
            <a:ext cx="977174" cy="88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E3CE466-F69A-0D49-AA44-07B217BD8E8F}"/>
              </a:ext>
            </a:extLst>
          </p:cNvPr>
          <p:cNvCxnSpPr>
            <a:endCxn id="7" idx="2"/>
          </p:cNvCxnSpPr>
          <p:nvPr/>
        </p:nvCxnSpPr>
        <p:spPr>
          <a:xfrm>
            <a:off x="5676169" y="3886085"/>
            <a:ext cx="1344903" cy="96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FDCF61-2DD8-874E-AB37-4A7DEA3E05FF}"/>
              </a:ext>
            </a:extLst>
          </p:cNvPr>
          <p:cNvCxnSpPr>
            <a:cxnSpLocks/>
            <a:stCxn id="15" idx="3"/>
          </p:cNvCxnSpPr>
          <p:nvPr/>
        </p:nvCxnSpPr>
        <p:spPr>
          <a:xfrm>
            <a:off x="5657161" y="3888036"/>
            <a:ext cx="574828" cy="151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14403BD-43D3-EA47-BDF4-3CA7B1D97179}"/>
              </a:ext>
            </a:extLst>
          </p:cNvPr>
          <p:cNvCxnSpPr>
            <a:cxnSpLocks/>
            <a:stCxn id="15" idx="1"/>
          </p:cNvCxnSpPr>
          <p:nvPr/>
        </p:nvCxnSpPr>
        <p:spPr>
          <a:xfrm flipH="1">
            <a:off x="3694693" y="3888036"/>
            <a:ext cx="1044396" cy="94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5AA0987-21CA-7A41-8D8E-C4D6987D7C96}"/>
              </a:ext>
            </a:extLst>
          </p:cNvPr>
          <p:cNvSpPr txBox="1"/>
          <p:nvPr/>
        </p:nvSpPr>
        <p:spPr>
          <a:xfrm>
            <a:off x="8449433" y="1436413"/>
            <a:ext cx="2867637" cy="954107"/>
          </a:xfrm>
          <a:prstGeom prst="rect">
            <a:avLst/>
          </a:prstGeom>
          <a:noFill/>
        </p:spPr>
        <p:txBody>
          <a:bodyPr wrap="square" rtlCol="0">
            <a:spAutoFit/>
          </a:bodyPr>
          <a:lstStyle/>
          <a:p>
            <a:r>
              <a:rPr lang="en-US"/>
              <a:t>Server Manager will broadcast this new node change and the servers will delete data if no longer needed.</a:t>
            </a:r>
          </a:p>
        </p:txBody>
      </p:sp>
      <p:sp>
        <p:nvSpPr>
          <p:cNvPr id="63" name="Oval 62">
            <a:extLst>
              <a:ext uri="{FF2B5EF4-FFF2-40B4-BE49-F238E27FC236}">
                <a16:creationId xmlns:a16="http://schemas.microsoft.com/office/drawing/2014/main" id="{5F3DEEBD-CA2C-044C-9849-884420990897}"/>
              </a:ext>
            </a:extLst>
          </p:cNvPr>
          <p:cNvSpPr/>
          <p:nvPr/>
        </p:nvSpPr>
        <p:spPr>
          <a:xfrm>
            <a:off x="5677436" y="1919157"/>
            <a:ext cx="459036" cy="48657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sp>
        <p:nvSpPr>
          <p:cNvPr id="64" name="TextBox 63">
            <a:extLst>
              <a:ext uri="{FF2B5EF4-FFF2-40B4-BE49-F238E27FC236}">
                <a16:creationId xmlns:a16="http://schemas.microsoft.com/office/drawing/2014/main" id="{A0BF9E2D-2EF0-3543-8F93-A91516FAC9D7}"/>
              </a:ext>
            </a:extLst>
          </p:cNvPr>
          <p:cNvSpPr txBox="1"/>
          <p:nvPr/>
        </p:nvSpPr>
        <p:spPr>
          <a:xfrm>
            <a:off x="5551554" y="1632455"/>
            <a:ext cx="956288" cy="307777"/>
          </a:xfrm>
          <a:prstGeom prst="rect">
            <a:avLst/>
          </a:prstGeom>
          <a:noFill/>
        </p:spPr>
        <p:txBody>
          <a:bodyPr wrap="square" rtlCol="0">
            <a:spAutoFit/>
          </a:bodyPr>
          <a:lstStyle/>
          <a:p>
            <a:r>
              <a:rPr lang="en-US"/>
              <a:t>Server X</a:t>
            </a:r>
          </a:p>
        </p:txBody>
      </p:sp>
    </p:spTree>
    <p:extLst>
      <p:ext uri="{BB962C8B-B14F-4D97-AF65-F5344CB8AC3E}">
        <p14:creationId xmlns:p14="http://schemas.microsoft.com/office/powerpoint/2010/main" val="277359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blinds(horizontal)">
                                      <p:cBhvr>
                                        <p:cTn id="13" dur="500"/>
                                        <p:tgtEl>
                                          <p:spTgt spid="35"/>
                                        </p:tgtEl>
                                      </p:cBhvr>
                                    </p:animEffect>
                                  </p:childTnLst>
                                </p:cTn>
                              </p:par>
                              <p:par>
                                <p:cTn id="14" presetID="3" presetClass="entr" presetSubtype="1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linds(horizontal)">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35"/>
                                        </p:tgtEl>
                                      </p:cBhvr>
                                    </p:animEffect>
                                    <p:set>
                                      <p:cBhvr>
                                        <p:cTn id="21" dur="1" fill="hold">
                                          <p:stCondLst>
                                            <p:cond delay="499"/>
                                          </p:stCondLst>
                                        </p:cTn>
                                        <p:tgtEl>
                                          <p:spTgt spid="35"/>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checkerboard(across)">
                                      <p:cBhvr>
                                        <p:cTn id="26" dur="500"/>
                                        <p:tgtEl>
                                          <p:spTgt spid="29"/>
                                        </p:tgtEl>
                                      </p:cBhvr>
                                    </p:animEffect>
                                  </p:childTnLst>
                                </p:cTn>
                              </p:par>
                              <p:par>
                                <p:cTn id="27" presetID="18" presetClass="entr" presetSubtype="12"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strips(downLeft)">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23"/>
                                        </p:tgtEl>
                                      </p:cBhvr>
                                    </p:animEffect>
                                    <p:set>
                                      <p:cBhvr>
                                        <p:cTn id="34" dur="1" fill="hold">
                                          <p:stCondLst>
                                            <p:cond delay="499"/>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circle(in)">
                                      <p:cBhvr>
                                        <p:cTn id="39" dur="20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27"/>
                                        </p:tgtEl>
                                      </p:cBhvr>
                                    </p:animEffect>
                                    <p:set>
                                      <p:cBhvr>
                                        <p:cTn id="44" dur="1" fill="hold">
                                          <p:stCondLst>
                                            <p:cond delay="499"/>
                                          </p:stCondLst>
                                        </p:cTn>
                                        <p:tgtEl>
                                          <p:spTgt spid="2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transition="out" filter="blinds(horizontal)">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par>
                                <p:cTn id="66" presetID="3" presetClass="exit" presetSubtype="10" fill="hold" grpId="1" nodeType="withEffect">
                                  <p:stCondLst>
                                    <p:cond delay="0"/>
                                  </p:stCondLst>
                                  <p:childTnLst>
                                    <p:animEffect transition="out" filter="blinds(horizontal)">
                                      <p:cBhvr>
                                        <p:cTn id="67" dur="500"/>
                                        <p:tgtEl>
                                          <p:spTgt spid="30"/>
                                        </p:tgtEl>
                                      </p:cBhvr>
                                    </p:animEffect>
                                    <p:set>
                                      <p:cBhvr>
                                        <p:cTn id="68" dur="1" fill="hold">
                                          <p:stCondLst>
                                            <p:cond delay="499"/>
                                          </p:stCondLst>
                                        </p:cTn>
                                        <p:tgtEl>
                                          <p:spTgt spid="30"/>
                                        </p:tgtEl>
                                        <p:attrNameLst>
                                          <p:attrName>style.visibility</p:attrName>
                                        </p:attrNameLst>
                                      </p:cBhvr>
                                      <p:to>
                                        <p:strVal val="hidden"/>
                                      </p:to>
                                    </p:set>
                                  </p:childTnLst>
                                </p:cTn>
                              </p:par>
                              <p:par>
                                <p:cTn id="69" presetID="3" presetClass="exit" presetSubtype="10" fill="hold" grpId="1" nodeType="withEffect">
                                  <p:stCondLst>
                                    <p:cond delay="0"/>
                                  </p:stCondLst>
                                  <p:childTnLst>
                                    <p:animEffect transition="out" filter="blinds(horizontal)">
                                      <p:cBhvr>
                                        <p:cTn id="70" dur="500"/>
                                        <p:tgtEl>
                                          <p:spTgt spid="34"/>
                                        </p:tgtEl>
                                      </p:cBhvr>
                                    </p:animEffect>
                                    <p:set>
                                      <p:cBhvr>
                                        <p:cTn id="71" dur="1" fill="hold">
                                          <p:stCondLst>
                                            <p:cond delay="499"/>
                                          </p:stCondLst>
                                        </p:cTn>
                                        <p:tgtEl>
                                          <p:spTgt spid="34"/>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32"/>
                                        </p:tgtEl>
                                      </p:cBhvr>
                                    </p:animEffect>
                                    <p:set>
                                      <p:cBhvr>
                                        <p:cTn id="77" dur="1" fill="hold">
                                          <p:stCondLst>
                                            <p:cond delay="499"/>
                                          </p:stCondLst>
                                        </p:cTn>
                                        <p:tgtEl>
                                          <p:spTgt spid="32"/>
                                        </p:tgtEl>
                                        <p:attrNameLst>
                                          <p:attrName>style.visibility</p:attrName>
                                        </p:attrNameLst>
                                      </p:cBhvr>
                                      <p:to>
                                        <p:strVal val="hidden"/>
                                      </p:to>
                                    </p:set>
                                  </p:childTnLst>
                                </p:cTn>
                              </p:par>
                              <p:par>
                                <p:cTn id="78" presetID="3" presetClass="entr" presetSubtype="10" fill="hold" nodeType="with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blinds(horizontal)">
                                      <p:cBhvr>
                                        <p:cTn id="80" dur="500"/>
                                        <p:tgtEl>
                                          <p:spTgt spid="39"/>
                                        </p:tgtEl>
                                      </p:cBhvr>
                                    </p:animEffect>
                                  </p:childTnLst>
                                </p:cTn>
                              </p:par>
                              <p:par>
                                <p:cTn id="81" presetID="3" presetClass="entr" presetSubtype="10" fill="hold" nodeType="with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blinds(horizontal)">
                                      <p:cBhvr>
                                        <p:cTn id="83" dur="500"/>
                                        <p:tgtEl>
                                          <p:spTgt spid="37"/>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blinds(horizontal)">
                                      <p:cBhvr>
                                        <p:cTn id="86" dur="500"/>
                                        <p:tgtEl>
                                          <p:spTgt spid="42"/>
                                        </p:tgtEl>
                                      </p:cBhvr>
                                    </p:animEffect>
                                  </p:childTnLst>
                                </p:cTn>
                              </p:par>
                              <p:par>
                                <p:cTn id="87" presetID="3" presetClass="exit" presetSubtype="10" fill="hold" nodeType="withEffect">
                                  <p:stCondLst>
                                    <p:cond delay="0"/>
                                  </p:stCondLst>
                                  <p:childTnLst>
                                    <p:animEffect transition="out" filter="blinds(horizontal)">
                                      <p:cBhvr>
                                        <p:cTn id="88" dur="500"/>
                                        <p:tgtEl>
                                          <p:spTgt spid="39"/>
                                        </p:tgtEl>
                                      </p:cBhvr>
                                    </p:animEffect>
                                    <p:set>
                                      <p:cBhvr>
                                        <p:cTn id="89" dur="1" fill="hold">
                                          <p:stCondLst>
                                            <p:cond delay="499"/>
                                          </p:stCondLst>
                                        </p:cTn>
                                        <p:tgtEl>
                                          <p:spTgt spid="39"/>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37"/>
                                        </p:tgtEl>
                                      </p:cBhvr>
                                    </p:animEffect>
                                    <p:set>
                                      <p:cBhvr>
                                        <p:cTn id="92" dur="1" fill="hold">
                                          <p:stCondLst>
                                            <p:cond delay="499"/>
                                          </p:stCondLst>
                                        </p:cTn>
                                        <p:tgtEl>
                                          <p:spTgt spid="37"/>
                                        </p:tgtEl>
                                        <p:attrNameLst>
                                          <p:attrName>style.visibility</p:attrName>
                                        </p:attrNameLst>
                                      </p:cBhvr>
                                      <p:to>
                                        <p:strVal val="hidden"/>
                                      </p:to>
                                    </p:set>
                                  </p:childTnLst>
                                </p:cTn>
                              </p:par>
                              <p:par>
                                <p:cTn id="93" presetID="3" presetClass="exit" presetSubtype="10" fill="hold" grpId="1" nodeType="withEffect">
                                  <p:stCondLst>
                                    <p:cond delay="0"/>
                                  </p:stCondLst>
                                  <p:childTnLst>
                                    <p:animEffect transition="out" filter="blinds(horizontal)">
                                      <p:cBhvr>
                                        <p:cTn id="94" dur="500"/>
                                        <p:tgtEl>
                                          <p:spTgt spid="42"/>
                                        </p:tgtEl>
                                      </p:cBhvr>
                                    </p:animEffect>
                                    <p:set>
                                      <p:cBhvr>
                                        <p:cTn id="95" dur="1" fill="hold">
                                          <p:stCondLst>
                                            <p:cond delay="499"/>
                                          </p:stCondLst>
                                        </p:cTn>
                                        <p:tgtEl>
                                          <p:spTgt spid="4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dissolve">
                                      <p:cBhvr>
                                        <p:cTn id="100" dur="500"/>
                                        <p:tgtEl>
                                          <p:spTgt spid="52"/>
                                        </p:tgtEl>
                                      </p:cBhvr>
                                    </p:animEffect>
                                  </p:childTnLst>
                                </p:cTn>
                              </p:par>
                              <p:par>
                                <p:cTn id="101" presetID="9" presetClass="entr" presetSubtype="0" fill="hold" nodeType="with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dissolve">
                                      <p:cBhvr>
                                        <p:cTn id="103" dur="500"/>
                                        <p:tgtEl>
                                          <p:spTgt spid="51"/>
                                        </p:tgtEl>
                                      </p:cBhvr>
                                    </p:animEffect>
                                  </p:childTnLst>
                                </p:cTn>
                              </p:par>
                              <p:par>
                                <p:cTn id="104" presetID="9" presetClass="entr" presetSubtype="0" fill="hold"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dissolve">
                                      <p:cBhvr>
                                        <p:cTn id="106" dur="500"/>
                                        <p:tgtEl>
                                          <p:spTgt spid="44"/>
                                        </p:tgtEl>
                                      </p:cBhvr>
                                    </p:animEffect>
                                  </p:childTnLst>
                                </p:cTn>
                              </p:par>
                              <p:par>
                                <p:cTn id="107" presetID="9" presetClass="entr" presetSubtype="0" fill="hold" nodeType="withEffect">
                                  <p:stCondLst>
                                    <p:cond delay="0"/>
                                  </p:stCondLst>
                                  <p:childTnLst>
                                    <p:set>
                                      <p:cBhvr>
                                        <p:cTn id="108" dur="1" fill="hold">
                                          <p:stCondLst>
                                            <p:cond delay="0"/>
                                          </p:stCondLst>
                                        </p:cTn>
                                        <p:tgtEl>
                                          <p:spTgt spid="46"/>
                                        </p:tgtEl>
                                        <p:attrNameLst>
                                          <p:attrName>style.visibility</p:attrName>
                                        </p:attrNameLst>
                                      </p:cBhvr>
                                      <p:to>
                                        <p:strVal val="visible"/>
                                      </p:to>
                                    </p:set>
                                    <p:animEffect transition="in" filter="dissolve">
                                      <p:cBhvr>
                                        <p:cTn id="109" dur="500"/>
                                        <p:tgtEl>
                                          <p:spTgt spid="46"/>
                                        </p:tgtEl>
                                      </p:cBhvr>
                                    </p:animEffect>
                                  </p:childTnLst>
                                </p:cTn>
                              </p:par>
                              <p:par>
                                <p:cTn id="110" presetID="9" presetClass="entr" presetSubtype="0" fill="hold"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dissolve">
                                      <p:cBhvr>
                                        <p:cTn id="112" dur="500"/>
                                        <p:tgtEl>
                                          <p:spTgt spid="48"/>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xit" presetSubtype="10" fill="hold" grpId="1" nodeType="clickEffect">
                                  <p:stCondLst>
                                    <p:cond delay="0"/>
                                  </p:stCondLst>
                                  <p:childTnLst>
                                    <p:animEffect transition="out" filter="blinds(horizontal)">
                                      <p:cBhvr>
                                        <p:cTn id="116" dur="500"/>
                                        <p:tgtEl>
                                          <p:spTgt spid="52"/>
                                        </p:tgtEl>
                                      </p:cBhvr>
                                    </p:animEffect>
                                    <p:set>
                                      <p:cBhvr>
                                        <p:cTn id="117" dur="1" fill="hold">
                                          <p:stCondLst>
                                            <p:cond delay="499"/>
                                          </p:stCondLst>
                                        </p:cTn>
                                        <p:tgtEl>
                                          <p:spTgt spid="52"/>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6"/>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5" presetClass="entr" presetSubtype="10" fill="hold" grpId="0" nodeType="clickEffect">
                                  <p:stCondLst>
                                    <p:cond delay="0"/>
                                  </p:stCondLst>
                                  <p:childTnLst>
                                    <p:set>
                                      <p:cBhvr>
                                        <p:cTn id="127" dur="1" fill="hold">
                                          <p:stCondLst>
                                            <p:cond delay="0"/>
                                          </p:stCondLst>
                                        </p:cTn>
                                        <p:tgtEl>
                                          <p:spTgt spid="63"/>
                                        </p:tgtEl>
                                        <p:attrNameLst>
                                          <p:attrName>style.visibility</p:attrName>
                                        </p:attrNameLst>
                                      </p:cBhvr>
                                      <p:to>
                                        <p:strVal val="visible"/>
                                      </p:to>
                                    </p:set>
                                    <p:animEffect transition="in" filter="checkerboard(across)">
                                      <p:cBhvr>
                                        <p:cTn id="128" dur="500"/>
                                        <p:tgtEl>
                                          <p:spTgt spid="63"/>
                                        </p:tgtEl>
                                      </p:cBhvr>
                                    </p:animEffect>
                                  </p:childTnLst>
                                </p:cTn>
                              </p:par>
                              <p:par>
                                <p:cTn id="129" presetID="5" presetClass="entr" presetSubtype="10"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checkerboard(across)">
                                      <p:cBhvr>
                                        <p:cTn id="131"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p:bldP spid="3" grpId="1"/>
      <p:bldP spid="23" grpId="0"/>
      <p:bldP spid="23" grpId="1"/>
      <p:bldP spid="27" grpId="0"/>
      <p:bldP spid="27" grpId="1"/>
      <p:bldP spid="29" grpId="0" animBg="1"/>
      <p:bldP spid="30" grpId="0"/>
      <p:bldP spid="30" grpId="1"/>
      <p:bldP spid="32" grpId="0" animBg="1"/>
      <p:bldP spid="32" grpId="1" animBg="1"/>
      <p:bldP spid="33" grpId="0" animBg="1"/>
      <p:bldP spid="33" grpId="1" animBg="1"/>
      <p:bldP spid="34" grpId="0" animBg="1"/>
      <p:bldP spid="34" grpId="1" animBg="1"/>
      <p:bldP spid="35" grpId="0"/>
      <p:bldP spid="35" grpId="1"/>
      <p:bldP spid="42" grpId="0"/>
      <p:bldP spid="42" grpId="1"/>
      <p:bldP spid="52" grpId="0"/>
      <p:bldP spid="52" grpId="1"/>
      <p:bldP spid="63" grpId="0" animBg="1"/>
      <p:bldP spid="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1FA-A1A3-4C77-8923-4F1E1E04D12D}"/>
              </a:ext>
            </a:extLst>
          </p:cNvPr>
          <p:cNvSpPr>
            <a:spLocks noGrp="1"/>
          </p:cNvSpPr>
          <p:nvPr>
            <p:ph type="title"/>
          </p:nvPr>
        </p:nvSpPr>
        <p:spPr/>
        <p:txBody>
          <a:bodyPr/>
          <a:lstStyle/>
          <a:p>
            <a:r>
              <a:rPr lang="en-US"/>
              <a:t>Vector clocks</a:t>
            </a:r>
          </a:p>
        </p:txBody>
      </p:sp>
      <p:sp>
        <p:nvSpPr>
          <p:cNvPr id="3" name="Text Placeholder 2">
            <a:extLst>
              <a:ext uri="{FF2B5EF4-FFF2-40B4-BE49-F238E27FC236}">
                <a16:creationId xmlns:a16="http://schemas.microsoft.com/office/drawing/2014/main" id="{2F2703F1-38F2-48C3-BA8E-297BAA0E17B9}"/>
              </a:ext>
            </a:extLst>
          </p:cNvPr>
          <p:cNvSpPr>
            <a:spLocks noGrp="1"/>
          </p:cNvSpPr>
          <p:nvPr>
            <p:ph type="body" idx="1"/>
          </p:nvPr>
        </p:nvSpPr>
        <p:spPr>
          <a:xfrm>
            <a:off x="759372" y="1799349"/>
            <a:ext cx="10515600" cy="4351338"/>
          </a:xfrm>
        </p:spPr>
        <p:txBody>
          <a:bodyPr/>
          <a:lstStyle/>
          <a:p>
            <a:r>
              <a:rPr lang="en-US"/>
              <a:t>Vector clocks are used for fast recovery and rejecting doubly sent data.</a:t>
            </a:r>
          </a:p>
          <a:p>
            <a:r>
              <a:rPr lang="en-US"/>
              <a:t>Allows the server to determine some ordering of events in the system</a:t>
            </a:r>
          </a:p>
          <a:p>
            <a:pPr lvl="1"/>
            <a:r>
              <a:rPr lang="en-US"/>
              <a:t>records timestamps for every message. </a:t>
            </a:r>
          </a:p>
          <a:p>
            <a:pPr lvl="1"/>
            <a:endParaRPr lang="en-US"/>
          </a:p>
          <a:p>
            <a:endParaRPr lang="en-US"/>
          </a:p>
          <a:p>
            <a:endParaRPr lang="en-US"/>
          </a:p>
        </p:txBody>
      </p:sp>
      <p:sp>
        <p:nvSpPr>
          <p:cNvPr id="4" name="Slide Number Placeholder 3">
            <a:extLst>
              <a:ext uri="{FF2B5EF4-FFF2-40B4-BE49-F238E27FC236}">
                <a16:creationId xmlns:a16="http://schemas.microsoft.com/office/drawing/2014/main" id="{CBBC835C-E6DD-4534-B817-9A466FC5D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23</a:t>
            </a:fld>
            <a:endParaRPr lang="en-US"/>
          </a:p>
        </p:txBody>
      </p:sp>
      <p:pic>
        <p:nvPicPr>
          <p:cNvPr id="5" name="Picture 5" descr="A close up of text on a black background&#10;&#10;Description generated with high confidence">
            <a:extLst>
              <a:ext uri="{FF2B5EF4-FFF2-40B4-BE49-F238E27FC236}">
                <a16:creationId xmlns:a16="http://schemas.microsoft.com/office/drawing/2014/main" id="{662610E0-1C0F-4636-A033-467566E059B5}"/>
              </a:ext>
            </a:extLst>
          </p:cNvPr>
          <p:cNvPicPr>
            <a:picLocks noChangeAspect="1"/>
          </p:cNvPicPr>
          <p:nvPr/>
        </p:nvPicPr>
        <p:blipFill>
          <a:blip r:embed="rId3"/>
          <a:stretch>
            <a:fillRect/>
          </a:stretch>
        </p:blipFill>
        <p:spPr>
          <a:xfrm>
            <a:off x="7034479" y="3900041"/>
            <a:ext cx="4944494" cy="2806598"/>
          </a:xfrm>
          <a:prstGeom prst="rect">
            <a:avLst/>
          </a:prstGeom>
        </p:spPr>
      </p:pic>
    </p:spTree>
    <p:extLst>
      <p:ext uri="{BB962C8B-B14F-4D97-AF65-F5344CB8AC3E}">
        <p14:creationId xmlns:p14="http://schemas.microsoft.com/office/powerpoint/2010/main" val="1359042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97A6A-68DA-40A9-8696-7A912E44F3F9}"/>
              </a:ext>
            </a:extLst>
          </p:cNvPr>
          <p:cNvSpPr>
            <a:spLocks noGrp="1"/>
          </p:cNvSpPr>
          <p:nvPr>
            <p:ph type="title"/>
          </p:nvPr>
        </p:nvSpPr>
        <p:spPr/>
        <p:txBody>
          <a:bodyPr/>
          <a:lstStyle/>
          <a:p>
            <a:r>
              <a:rPr lang="en-US"/>
              <a:t>Vector clock</a:t>
            </a:r>
          </a:p>
        </p:txBody>
      </p:sp>
      <p:sp>
        <p:nvSpPr>
          <p:cNvPr id="3" name="Text Placeholder 2">
            <a:extLst>
              <a:ext uri="{FF2B5EF4-FFF2-40B4-BE49-F238E27FC236}">
                <a16:creationId xmlns:a16="http://schemas.microsoft.com/office/drawing/2014/main" id="{35E9327F-667D-4145-9088-0424C15BF038}"/>
              </a:ext>
            </a:extLst>
          </p:cNvPr>
          <p:cNvSpPr>
            <a:spLocks noGrp="1"/>
          </p:cNvSpPr>
          <p:nvPr>
            <p:ph type="body" idx="1"/>
          </p:nvPr>
        </p:nvSpPr>
        <p:spPr>
          <a:xfrm>
            <a:off x="829019" y="1531842"/>
            <a:ext cx="10515600" cy="2827339"/>
          </a:xfrm>
        </p:spPr>
        <p:txBody>
          <a:bodyPr/>
          <a:lstStyle/>
          <a:p>
            <a:r>
              <a:rPr lang="en-US"/>
              <a:t>Stored by ranges, not every parameter value</a:t>
            </a:r>
          </a:p>
          <a:p>
            <a:pPr lvl="1"/>
            <a:r>
              <a:rPr lang="en-US" sz="2800"/>
              <a:t>Saves space</a:t>
            </a:r>
          </a:p>
          <a:p>
            <a:pPr lvl="1"/>
            <a:r>
              <a:rPr lang="en-US" sz="2800"/>
              <a:t>O(</a:t>
            </a:r>
            <a:r>
              <a:rPr lang="en-US" sz="2800" err="1"/>
              <a:t>mp</a:t>
            </a:r>
            <a:r>
              <a:rPr lang="en-US" sz="2800"/>
              <a:t>) vs O(</a:t>
            </a:r>
            <a:r>
              <a:rPr lang="en-US" sz="2800" err="1"/>
              <a:t>mr</a:t>
            </a:r>
            <a:r>
              <a:rPr lang="en-US" sz="2800"/>
              <a:t>)</a:t>
            </a:r>
          </a:p>
          <a:p>
            <a:pPr lvl="2"/>
            <a:r>
              <a:rPr lang="en-US" sz="2800"/>
              <a:t>P is the # of parameters, r is the # of ranges.</a:t>
            </a:r>
          </a:p>
          <a:p>
            <a:endParaRPr lang="en-US"/>
          </a:p>
        </p:txBody>
      </p:sp>
      <p:sp>
        <p:nvSpPr>
          <p:cNvPr id="4" name="Slide Number Placeholder 3">
            <a:extLst>
              <a:ext uri="{FF2B5EF4-FFF2-40B4-BE49-F238E27FC236}">
                <a16:creationId xmlns:a16="http://schemas.microsoft.com/office/drawing/2014/main" id="{34607E4D-7B4B-448F-8343-68928F4B19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24</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9E45298-5D72-4FE4-9154-61FBB13C6FAB}"/>
              </a:ext>
            </a:extLst>
          </p:cNvPr>
          <p:cNvPicPr>
            <a:picLocks noChangeAspect="1"/>
          </p:cNvPicPr>
          <p:nvPr/>
        </p:nvPicPr>
        <p:blipFill>
          <a:blip r:embed="rId2"/>
          <a:stretch>
            <a:fillRect/>
          </a:stretch>
        </p:blipFill>
        <p:spPr>
          <a:xfrm>
            <a:off x="1387208" y="3974456"/>
            <a:ext cx="7223392" cy="2883544"/>
          </a:xfrm>
          <a:prstGeom prst="rect">
            <a:avLst/>
          </a:prstGeom>
        </p:spPr>
      </p:pic>
    </p:spTree>
    <p:extLst>
      <p:ext uri="{BB962C8B-B14F-4D97-AF65-F5344CB8AC3E}">
        <p14:creationId xmlns:p14="http://schemas.microsoft.com/office/powerpoint/2010/main" val="168508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1FA-A1A3-4C77-8923-4F1E1E04D12D}"/>
              </a:ext>
            </a:extLst>
          </p:cNvPr>
          <p:cNvSpPr>
            <a:spLocks noGrp="1"/>
          </p:cNvSpPr>
          <p:nvPr>
            <p:ph type="title"/>
          </p:nvPr>
        </p:nvSpPr>
        <p:spPr/>
        <p:txBody>
          <a:bodyPr/>
          <a:lstStyle/>
          <a:p>
            <a:r>
              <a:rPr lang="en-US"/>
              <a:t>Messages</a:t>
            </a:r>
          </a:p>
        </p:txBody>
      </p:sp>
      <p:sp>
        <p:nvSpPr>
          <p:cNvPr id="3" name="Text Placeholder 2">
            <a:extLst>
              <a:ext uri="{FF2B5EF4-FFF2-40B4-BE49-F238E27FC236}">
                <a16:creationId xmlns:a16="http://schemas.microsoft.com/office/drawing/2014/main" id="{2F2703F1-38F2-48C3-BA8E-297BAA0E17B9}"/>
              </a:ext>
            </a:extLst>
          </p:cNvPr>
          <p:cNvSpPr>
            <a:spLocks noGrp="1"/>
          </p:cNvSpPr>
          <p:nvPr>
            <p:ph type="body" idx="1"/>
          </p:nvPr>
        </p:nvSpPr>
        <p:spPr>
          <a:xfrm>
            <a:off x="838200" y="1902940"/>
            <a:ext cx="10515600" cy="3310196"/>
          </a:xfrm>
        </p:spPr>
        <p:txBody>
          <a:bodyPr>
            <a:normAutofit lnSpcReduction="10000"/>
          </a:bodyPr>
          <a:lstStyle/>
          <a:p>
            <a:r>
              <a:rPr lang="en-US"/>
              <a:t>Worker nodes and Server nodes exchange messages with each other.</a:t>
            </a:r>
          </a:p>
          <a:p>
            <a:r>
              <a:rPr lang="en-US"/>
              <a:t>A message consists of:</a:t>
            </a:r>
          </a:p>
          <a:p>
            <a:pPr lvl="1"/>
            <a:r>
              <a:rPr lang="en-US"/>
              <a:t>Vector Clock</a:t>
            </a:r>
          </a:p>
          <a:p>
            <a:pPr lvl="1"/>
            <a:r>
              <a:rPr lang="en-US"/>
              <a:t>Key-Value pairs within the range</a:t>
            </a:r>
          </a:p>
          <a:p>
            <a:r>
              <a:rPr lang="en-US"/>
              <a:t>Optimizations</a:t>
            </a:r>
          </a:p>
          <a:p>
            <a:pPr lvl="1"/>
            <a:r>
              <a:rPr lang="en-US"/>
              <a:t>Snappy compression</a:t>
            </a:r>
          </a:p>
          <a:p>
            <a:pPr lvl="1"/>
            <a:r>
              <a:rPr lang="en-US"/>
              <a:t>Receiver caches the key lists</a:t>
            </a:r>
          </a:p>
        </p:txBody>
      </p:sp>
      <p:sp>
        <p:nvSpPr>
          <p:cNvPr id="4" name="Slide Number Placeholder 3">
            <a:extLst>
              <a:ext uri="{FF2B5EF4-FFF2-40B4-BE49-F238E27FC236}">
                <a16:creationId xmlns:a16="http://schemas.microsoft.com/office/drawing/2014/main" id="{CBBC835C-E6DD-4534-B817-9A466FC5D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25</a:t>
            </a:fld>
            <a:endParaRPr lang="en-US"/>
          </a:p>
        </p:txBody>
      </p:sp>
      <p:pic>
        <p:nvPicPr>
          <p:cNvPr id="5" name="Picture 9" descr="A close up of text on a white background&#10;&#10;Description generated with very high confidence">
            <a:extLst>
              <a:ext uri="{FF2B5EF4-FFF2-40B4-BE49-F238E27FC236}">
                <a16:creationId xmlns:a16="http://schemas.microsoft.com/office/drawing/2014/main" id="{81742364-7D2A-D642-B7F6-CA6A233BA0CE}"/>
              </a:ext>
            </a:extLst>
          </p:cNvPr>
          <p:cNvPicPr>
            <a:picLocks noChangeAspect="1"/>
          </p:cNvPicPr>
          <p:nvPr/>
        </p:nvPicPr>
        <p:blipFill>
          <a:blip r:embed="rId2"/>
          <a:stretch>
            <a:fillRect/>
          </a:stretch>
        </p:blipFill>
        <p:spPr>
          <a:xfrm>
            <a:off x="7054889" y="2833902"/>
            <a:ext cx="3580016" cy="3033980"/>
          </a:xfrm>
          <a:prstGeom prst="rect">
            <a:avLst/>
          </a:prstGeom>
        </p:spPr>
      </p:pic>
    </p:spTree>
    <p:extLst>
      <p:ext uri="{BB962C8B-B14F-4D97-AF65-F5344CB8AC3E}">
        <p14:creationId xmlns:p14="http://schemas.microsoft.com/office/powerpoint/2010/main" val="13139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1D1FA-A1A3-4C77-8923-4F1E1E04D12D}"/>
              </a:ext>
            </a:extLst>
          </p:cNvPr>
          <p:cNvSpPr>
            <a:spLocks noGrp="1"/>
          </p:cNvSpPr>
          <p:nvPr>
            <p:ph type="title"/>
          </p:nvPr>
        </p:nvSpPr>
        <p:spPr/>
        <p:txBody>
          <a:bodyPr/>
          <a:lstStyle/>
          <a:p>
            <a:r>
              <a:rPr lang="en-US"/>
              <a:t>Replication and Consistency</a:t>
            </a:r>
          </a:p>
        </p:txBody>
      </p:sp>
      <p:sp>
        <p:nvSpPr>
          <p:cNvPr id="3" name="Text Placeholder 2">
            <a:extLst>
              <a:ext uri="{FF2B5EF4-FFF2-40B4-BE49-F238E27FC236}">
                <a16:creationId xmlns:a16="http://schemas.microsoft.com/office/drawing/2014/main" id="{2F2703F1-38F2-48C3-BA8E-297BAA0E17B9}"/>
              </a:ext>
            </a:extLst>
          </p:cNvPr>
          <p:cNvSpPr>
            <a:spLocks noGrp="1"/>
          </p:cNvSpPr>
          <p:nvPr>
            <p:ph type="body" idx="1"/>
          </p:nvPr>
        </p:nvSpPr>
        <p:spPr/>
        <p:txBody>
          <a:bodyPr/>
          <a:lstStyle/>
          <a:p>
            <a:r>
              <a:rPr lang="en-US"/>
              <a:t>K-replication</a:t>
            </a:r>
          </a:p>
          <a:p>
            <a:pPr lvl="1"/>
            <a:r>
              <a:rPr lang="en-US"/>
              <a:t>Stores replica in k counterclockwise nodes</a:t>
            </a:r>
          </a:p>
          <a:p>
            <a:r>
              <a:rPr lang="en-US"/>
              <a:t>Replication happens for push and pull after aggregation is completed.</a:t>
            </a:r>
          </a:p>
          <a:p>
            <a:pPr lvl="1"/>
            <a:r>
              <a:rPr lang="en-US"/>
              <a:t>Lowers bandwidth usage.</a:t>
            </a:r>
          </a:p>
          <a:p>
            <a:pPr lvl="1"/>
            <a:endParaRPr lang="en-US"/>
          </a:p>
          <a:p>
            <a:pPr lvl="1"/>
            <a:endParaRPr lang="en-US"/>
          </a:p>
          <a:p>
            <a:pPr lvl="1"/>
            <a:endParaRPr lang="en-US"/>
          </a:p>
          <a:p>
            <a:pPr marL="571500" lvl="1" indent="0">
              <a:buNone/>
            </a:pPr>
            <a:endParaRPr lang="en-US"/>
          </a:p>
        </p:txBody>
      </p:sp>
      <p:sp>
        <p:nvSpPr>
          <p:cNvPr id="4" name="Slide Number Placeholder 3">
            <a:extLst>
              <a:ext uri="{FF2B5EF4-FFF2-40B4-BE49-F238E27FC236}">
                <a16:creationId xmlns:a16="http://schemas.microsoft.com/office/drawing/2014/main" id="{CBBC835C-E6DD-4534-B817-9A466FC5D1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26</a:t>
            </a:fld>
            <a:endParaRPr lang="en-US"/>
          </a:p>
        </p:txBody>
      </p:sp>
      <p:pic>
        <p:nvPicPr>
          <p:cNvPr id="5" name="Picture 5" descr="A close up of a clock&#10;&#10;Description generated with high confidence">
            <a:extLst>
              <a:ext uri="{FF2B5EF4-FFF2-40B4-BE49-F238E27FC236}">
                <a16:creationId xmlns:a16="http://schemas.microsoft.com/office/drawing/2014/main" id="{6120CE63-034D-4458-A959-4A4653A9C1A1}"/>
              </a:ext>
            </a:extLst>
          </p:cNvPr>
          <p:cNvPicPr>
            <a:picLocks noChangeAspect="1"/>
          </p:cNvPicPr>
          <p:nvPr/>
        </p:nvPicPr>
        <p:blipFill>
          <a:blip r:embed="rId2"/>
          <a:stretch>
            <a:fillRect/>
          </a:stretch>
        </p:blipFill>
        <p:spPr>
          <a:xfrm>
            <a:off x="1182540" y="4540074"/>
            <a:ext cx="4123946" cy="1940479"/>
          </a:xfrm>
          <a:prstGeom prst="rect">
            <a:avLst/>
          </a:prstGeom>
        </p:spPr>
      </p:pic>
      <p:pic>
        <p:nvPicPr>
          <p:cNvPr id="7" name="Picture 7" descr="A close up of a clock&#10;&#10;Description generated with very high confidence">
            <a:extLst>
              <a:ext uri="{FF2B5EF4-FFF2-40B4-BE49-F238E27FC236}">
                <a16:creationId xmlns:a16="http://schemas.microsoft.com/office/drawing/2014/main" id="{4D0DFB14-C52D-4ECC-8552-0A0255D8411A}"/>
              </a:ext>
            </a:extLst>
          </p:cNvPr>
          <p:cNvPicPr>
            <a:picLocks noChangeAspect="1"/>
          </p:cNvPicPr>
          <p:nvPr/>
        </p:nvPicPr>
        <p:blipFill>
          <a:blip r:embed="rId3"/>
          <a:stretch>
            <a:fillRect/>
          </a:stretch>
        </p:blipFill>
        <p:spPr>
          <a:xfrm>
            <a:off x="6282353" y="4538908"/>
            <a:ext cx="4450467" cy="1941130"/>
          </a:xfrm>
          <a:prstGeom prst="rect">
            <a:avLst/>
          </a:prstGeom>
        </p:spPr>
      </p:pic>
    </p:spTree>
    <p:extLst>
      <p:ext uri="{BB962C8B-B14F-4D97-AF65-F5344CB8AC3E}">
        <p14:creationId xmlns:p14="http://schemas.microsoft.com/office/powerpoint/2010/main" val="1092362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4C2D-ACA0-49BB-8E60-29CA37197B71}"/>
              </a:ext>
            </a:extLst>
          </p:cNvPr>
          <p:cNvSpPr>
            <a:spLocks noGrp="1"/>
          </p:cNvSpPr>
          <p:nvPr>
            <p:ph type="title"/>
          </p:nvPr>
        </p:nvSpPr>
        <p:spPr/>
        <p:txBody>
          <a:bodyPr/>
          <a:lstStyle/>
          <a:p>
            <a:r>
              <a:rPr lang="en-US"/>
              <a:t>Worker Management</a:t>
            </a:r>
          </a:p>
        </p:txBody>
      </p:sp>
      <p:sp>
        <p:nvSpPr>
          <p:cNvPr id="3" name="Text Placeholder 2">
            <a:extLst>
              <a:ext uri="{FF2B5EF4-FFF2-40B4-BE49-F238E27FC236}">
                <a16:creationId xmlns:a16="http://schemas.microsoft.com/office/drawing/2014/main" id="{26E60654-7902-49B3-9F21-5745D6387033}"/>
              </a:ext>
            </a:extLst>
          </p:cNvPr>
          <p:cNvSpPr>
            <a:spLocks noGrp="1"/>
          </p:cNvSpPr>
          <p:nvPr>
            <p:ph type="body" idx="1"/>
          </p:nvPr>
        </p:nvSpPr>
        <p:spPr/>
        <p:txBody>
          <a:bodyPr/>
          <a:lstStyle/>
          <a:p>
            <a:r>
              <a:rPr lang="en-US"/>
              <a:t>To add a new worker node:</a:t>
            </a:r>
          </a:p>
          <a:p>
            <a:pPr lvl="1" indent="-457200"/>
            <a:r>
              <a:rPr lang="en-US"/>
              <a:t>Task scheduler assigns a task to a worker</a:t>
            </a:r>
          </a:p>
          <a:p>
            <a:pPr lvl="1" indent="-457200"/>
            <a:r>
              <a:rPr lang="en-US"/>
              <a:t>Node loads data</a:t>
            </a:r>
          </a:p>
          <a:p>
            <a:pPr lvl="1" indent="-457200"/>
            <a:r>
              <a:rPr lang="en-US"/>
              <a:t>Broadcasts this to other nodes</a:t>
            </a:r>
          </a:p>
        </p:txBody>
      </p:sp>
      <p:sp>
        <p:nvSpPr>
          <p:cNvPr id="4" name="Slide Number Placeholder 3">
            <a:extLst>
              <a:ext uri="{FF2B5EF4-FFF2-40B4-BE49-F238E27FC236}">
                <a16:creationId xmlns:a16="http://schemas.microsoft.com/office/drawing/2014/main" id="{6D99F41F-DEED-46F0-AAB5-2F8E395860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27</a:t>
            </a:fld>
            <a:endParaRPr lang="en-US"/>
          </a:p>
        </p:txBody>
      </p:sp>
    </p:spTree>
    <p:extLst>
      <p:ext uri="{BB962C8B-B14F-4D97-AF65-F5344CB8AC3E}">
        <p14:creationId xmlns:p14="http://schemas.microsoft.com/office/powerpoint/2010/main" val="75718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53B74-00C3-4319-9509-B18B10FEE4D9}"/>
              </a:ext>
            </a:extLst>
          </p:cNvPr>
          <p:cNvSpPr>
            <a:spLocks noGrp="1"/>
          </p:cNvSpPr>
          <p:nvPr>
            <p:ph type="title"/>
          </p:nvPr>
        </p:nvSpPr>
        <p:spPr/>
        <p:txBody>
          <a:bodyPr/>
          <a:lstStyle/>
          <a:p>
            <a:r>
              <a:rPr lang="en-US"/>
              <a:t>Example</a:t>
            </a:r>
          </a:p>
        </p:txBody>
      </p:sp>
      <p:sp>
        <p:nvSpPr>
          <p:cNvPr id="4" name="Slide Number Placeholder 3">
            <a:extLst>
              <a:ext uri="{FF2B5EF4-FFF2-40B4-BE49-F238E27FC236}">
                <a16:creationId xmlns:a16="http://schemas.microsoft.com/office/drawing/2014/main" id="{ACAC77BA-582A-4F27-8EC7-208B77C2C2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28</a:t>
            </a:fld>
            <a:endParaRPr lang="en-US"/>
          </a:p>
        </p:txBody>
      </p:sp>
      <p:pic>
        <p:nvPicPr>
          <p:cNvPr id="7" name="Picture 7" descr="A screenshot of text&#10;&#10;Description generated with very high confidence">
            <a:extLst>
              <a:ext uri="{FF2B5EF4-FFF2-40B4-BE49-F238E27FC236}">
                <a16:creationId xmlns:a16="http://schemas.microsoft.com/office/drawing/2014/main" id="{D2E7463F-A627-4012-83DC-F2C8F299995A}"/>
              </a:ext>
            </a:extLst>
          </p:cNvPr>
          <p:cNvPicPr>
            <a:picLocks noChangeAspect="1"/>
          </p:cNvPicPr>
          <p:nvPr/>
        </p:nvPicPr>
        <p:blipFill>
          <a:blip r:embed="rId2"/>
          <a:stretch>
            <a:fillRect/>
          </a:stretch>
        </p:blipFill>
        <p:spPr>
          <a:xfrm>
            <a:off x="497455" y="1886069"/>
            <a:ext cx="4224068" cy="4854277"/>
          </a:xfrm>
          <a:prstGeom prst="rect">
            <a:avLst/>
          </a:prstGeom>
        </p:spPr>
      </p:pic>
      <p:pic>
        <p:nvPicPr>
          <p:cNvPr id="9" name="Picture 9" descr="A close up of text on a white background&#10;&#10;Description generated with very high confidence">
            <a:extLst>
              <a:ext uri="{FF2B5EF4-FFF2-40B4-BE49-F238E27FC236}">
                <a16:creationId xmlns:a16="http://schemas.microsoft.com/office/drawing/2014/main" id="{EE51D49A-CB5B-43D2-802C-83FFDA0EF3C8}"/>
              </a:ext>
            </a:extLst>
          </p:cNvPr>
          <p:cNvPicPr>
            <a:picLocks noChangeAspect="1"/>
          </p:cNvPicPr>
          <p:nvPr/>
        </p:nvPicPr>
        <p:blipFill>
          <a:blip r:embed="rId3"/>
          <a:stretch>
            <a:fillRect/>
          </a:stretch>
        </p:blipFill>
        <p:spPr>
          <a:xfrm>
            <a:off x="5543909" y="2567050"/>
            <a:ext cx="4137804" cy="3506692"/>
          </a:xfrm>
          <a:prstGeom prst="rect">
            <a:avLst/>
          </a:prstGeom>
        </p:spPr>
      </p:pic>
    </p:spTree>
    <p:extLst>
      <p:ext uri="{BB962C8B-B14F-4D97-AF65-F5344CB8AC3E}">
        <p14:creationId xmlns:p14="http://schemas.microsoft.com/office/powerpoint/2010/main" val="763127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CC375-0235-1746-98CF-49B65C4DD69A}"/>
              </a:ext>
            </a:extLst>
          </p:cNvPr>
          <p:cNvSpPr>
            <a:spLocks noGrp="1"/>
          </p:cNvSpPr>
          <p:nvPr>
            <p:ph type="title"/>
          </p:nvPr>
        </p:nvSpPr>
        <p:spPr/>
        <p:txBody>
          <a:bodyPr/>
          <a:lstStyle/>
          <a:p>
            <a:r>
              <a:rPr lang="en-US"/>
              <a:t>Results</a:t>
            </a:r>
          </a:p>
        </p:txBody>
      </p:sp>
      <p:sp>
        <p:nvSpPr>
          <p:cNvPr id="4" name="Slide Number Placeholder 3">
            <a:extLst>
              <a:ext uri="{FF2B5EF4-FFF2-40B4-BE49-F238E27FC236}">
                <a16:creationId xmlns:a16="http://schemas.microsoft.com/office/drawing/2014/main" id="{5E06584E-703B-0146-9A80-5BDD250B4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5" name="Picture 4">
            <a:extLst>
              <a:ext uri="{FF2B5EF4-FFF2-40B4-BE49-F238E27FC236}">
                <a16:creationId xmlns:a16="http://schemas.microsoft.com/office/drawing/2014/main" id="{8D5CFB21-3E86-304D-A632-BE9293CB9ED7}"/>
              </a:ext>
            </a:extLst>
          </p:cNvPr>
          <p:cNvPicPr>
            <a:picLocks noChangeAspect="1"/>
          </p:cNvPicPr>
          <p:nvPr/>
        </p:nvPicPr>
        <p:blipFill>
          <a:blip r:embed="rId3"/>
          <a:stretch>
            <a:fillRect/>
          </a:stretch>
        </p:blipFill>
        <p:spPr>
          <a:xfrm>
            <a:off x="3384550" y="4981532"/>
            <a:ext cx="5422900" cy="1701800"/>
          </a:xfrm>
          <a:prstGeom prst="rect">
            <a:avLst/>
          </a:prstGeom>
        </p:spPr>
      </p:pic>
      <p:pic>
        <p:nvPicPr>
          <p:cNvPr id="7" name="Picture 6">
            <a:extLst>
              <a:ext uri="{FF2B5EF4-FFF2-40B4-BE49-F238E27FC236}">
                <a16:creationId xmlns:a16="http://schemas.microsoft.com/office/drawing/2014/main" id="{540795DB-9E92-244A-BAC3-861087E88F0F}"/>
              </a:ext>
            </a:extLst>
          </p:cNvPr>
          <p:cNvPicPr>
            <a:picLocks noChangeAspect="1"/>
          </p:cNvPicPr>
          <p:nvPr/>
        </p:nvPicPr>
        <p:blipFill>
          <a:blip r:embed="rId4"/>
          <a:stretch>
            <a:fillRect/>
          </a:stretch>
        </p:blipFill>
        <p:spPr>
          <a:xfrm>
            <a:off x="6897007" y="1283002"/>
            <a:ext cx="4295688" cy="3698530"/>
          </a:xfrm>
          <a:prstGeom prst="rect">
            <a:avLst/>
          </a:prstGeom>
        </p:spPr>
      </p:pic>
      <p:pic>
        <p:nvPicPr>
          <p:cNvPr id="8" name="Picture 7">
            <a:extLst>
              <a:ext uri="{FF2B5EF4-FFF2-40B4-BE49-F238E27FC236}">
                <a16:creationId xmlns:a16="http://schemas.microsoft.com/office/drawing/2014/main" id="{EA0CD898-A7F0-C74A-98FD-23636473E052}"/>
              </a:ext>
            </a:extLst>
          </p:cNvPr>
          <p:cNvPicPr>
            <a:picLocks noChangeAspect="1"/>
          </p:cNvPicPr>
          <p:nvPr/>
        </p:nvPicPr>
        <p:blipFill>
          <a:blip r:embed="rId5"/>
          <a:stretch>
            <a:fillRect/>
          </a:stretch>
        </p:blipFill>
        <p:spPr>
          <a:xfrm>
            <a:off x="1445741" y="1357637"/>
            <a:ext cx="4295688" cy="3623895"/>
          </a:xfrm>
          <a:prstGeom prst="rect">
            <a:avLst/>
          </a:prstGeom>
        </p:spPr>
      </p:pic>
    </p:spTree>
    <p:extLst>
      <p:ext uri="{BB962C8B-B14F-4D97-AF65-F5344CB8AC3E}">
        <p14:creationId xmlns:p14="http://schemas.microsoft.com/office/powerpoint/2010/main" val="317045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4" name="Rectangle 3">
            <a:extLst>
              <a:ext uri="{FF2B5EF4-FFF2-40B4-BE49-F238E27FC236}">
                <a16:creationId xmlns:a16="http://schemas.microsoft.com/office/drawing/2014/main" id="{6E031772-E9CF-FD45-9977-E6780C03E3C0}"/>
              </a:ext>
            </a:extLst>
          </p:cNvPr>
          <p:cNvSpPr/>
          <p:nvPr/>
        </p:nvSpPr>
        <p:spPr>
          <a:xfrm>
            <a:off x="881575" y="1637014"/>
            <a:ext cx="6475828" cy="2308324"/>
          </a:xfrm>
          <a:prstGeom prst="rect">
            <a:avLst/>
          </a:prstGeom>
        </p:spPr>
        <p:txBody>
          <a:bodyPr wrap="square">
            <a:spAutoFit/>
          </a:bodyPr>
          <a:lstStyle/>
          <a:p>
            <a:pPr marL="342900" indent="-342900">
              <a:buFont typeface="+mj-lt"/>
              <a:buAutoNum type="arabicPeriod"/>
            </a:pPr>
            <a:r>
              <a:rPr lang="en-US" sz="3600">
                <a:solidFill>
                  <a:schemeClr val="dk1"/>
                </a:solidFill>
                <a:latin typeface="Calibri" panose="020F0502020204030204" pitchFamily="34" charset="0"/>
                <a:cs typeface="Calibri" panose="020F0502020204030204" pitchFamily="34" charset="0"/>
                <a:sym typeface="Gill Sans"/>
              </a:rPr>
              <a:t>Background and Motivation</a:t>
            </a:r>
          </a:p>
          <a:p>
            <a:pPr marL="342900" indent="-342900">
              <a:buFont typeface="+mj-lt"/>
              <a:buAutoNum type="arabicPeriod"/>
            </a:pPr>
            <a:r>
              <a:rPr lang="en-US" sz="3600">
                <a:solidFill>
                  <a:schemeClr val="dk1"/>
                </a:solidFill>
                <a:latin typeface="Calibri" panose="020F0502020204030204" pitchFamily="34" charset="0"/>
                <a:cs typeface="Calibri" panose="020F0502020204030204" pitchFamily="34" charset="0"/>
                <a:sym typeface="Gill Sans"/>
              </a:rPr>
              <a:t>Architecture</a:t>
            </a:r>
          </a:p>
          <a:p>
            <a:pPr marL="342900" indent="-342900">
              <a:buFont typeface="+mj-lt"/>
              <a:buAutoNum type="arabicPeriod"/>
            </a:pPr>
            <a:r>
              <a:rPr lang="en-US" sz="3600">
                <a:solidFill>
                  <a:schemeClr val="dk1"/>
                </a:solidFill>
                <a:latin typeface="Calibri" panose="020F0502020204030204" pitchFamily="34" charset="0"/>
                <a:cs typeface="Calibri" panose="020F0502020204030204" pitchFamily="34" charset="0"/>
                <a:sym typeface="Gill Sans"/>
              </a:rPr>
              <a:t>Implementation</a:t>
            </a:r>
          </a:p>
          <a:p>
            <a:pPr marL="342900" indent="-342900">
              <a:buFont typeface="+mj-lt"/>
              <a:buAutoNum type="arabicPeriod"/>
            </a:pPr>
            <a:r>
              <a:rPr lang="en-US" sz="3600">
                <a:solidFill>
                  <a:schemeClr val="dk1"/>
                </a:solidFill>
                <a:latin typeface="Calibri" panose="020F0502020204030204" pitchFamily="34" charset="0"/>
                <a:cs typeface="Calibri" panose="020F0502020204030204" pitchFamily="34" charset="0"/>
                <a:sym typeface="Gill Sans"/>
              </a:rPr>
              <a:t>Results</a:t>
            </a:r>
          </a:p>
        </p:txBody>
      </p:sp>
      <p:sp>
        <p:nvSpPr>
          <p:cNvPr id="3" name="Title 1">
            <a:extLst>
              <a:ext uri="{FF2B5EF4-FFF2-40B4-BE49-F238E27FC236}">
                <a16:creationId xmlns:a16="http://schemas.microsoft.com/office/drawing/2014/main" id="{B9DB6804-73B8-E84C-B13A-55CE6CF1C1E5}"/>
              </a:ext>
            </a:extLst>
          </p:cNvPr>
          <p:cNvSpPr>
            <a:spLocks noGrp="1"/>
          </p:cNvSpPr>
          <p:nvPr>
            <p:ph type="title"/>
          </p:nvPr>
        </p:nvSpPr>
        <p:spPr>
          <a:xfrm>
            <a:off x="838200" y="365125"/>
            <a:ext cx="10515600" cy="1325563"/>
          </a:xfrm>
        </p:spPr>
        <p:txBody>
          <a:bodyPr/>
          <a:lstStyle/>
          <a:p>
            <a:r>
              <a:rPr lang="en-US"/>
              <a:t>Overview</a:t>
            </a:r>
          </a:p>
        </p:txBody>
      </p:sp>
    </p:spTree>
    <p:extLst>
      <p:ext uri="{BB962C8B-B14F-4D97-AF65-F5344CB8AC3E}">
        <p14:creationId xmlns:p14="http://schemas.microsoft.com/office/powerpoint/2010/main" val="2458298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8E63-A21C-C74E-A1C8-0DC030AA1366}"/>
              </a:ext>
            </a:extLst>
          </p:cNvPr>
          <p:cNvSpPr>
            <a:spLocks noGrp="1"/>
          </p:cNvSpPr>
          <p:nvPr>
            <p:ph type="title"/>
          </p:nvPr>
        </p:nvSpPr>
        <p:spPr/>
        <p:txBody>
          <a:bodyPr/>
          <a:lstStyle/>
          <a:p>
            <a:r>
              <a:rPr lang="en-US"/>
              <a:t>Results</a:t>
            </a:r>
          </a:p>
        </p:txBody>
      </p:sp>
      <p:sp>
        <p:nvSpPr>
          <p:cNvPr id="4" name="Slide Number Placeholder 3">
            <a:extLst>
              <a:ext uri="{FF2B5EF4-FFF2-40B4-BE49-F238E27FC236}">
                <a16:creationId xmlns:a16="http://schemas.microsoft.com/office/drawing/2014/main" id="{F76338B4-D868-7A47-AC42-81AA12C31F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id="{49819CE4-11B8-824C-A855-9408F596F2C8}"/>
              </a:ext>
            </a:extLst>
          </p:cNvPr>
          <p:cNvPicPr>
            <a:picLocks noChangeAspect="1"/>
          </p:cNvPicPr>
          <p:nvPr/>
        </p:nvPicPr>
        <p:blipFill>
          <a:blip r:embed="rId2"/>
          <a:stretch>
            <a:fillRect/>
          </a:stretch>
        </p:blipFill>
        <p:spPr>
          <a:xfrm>
            <a:off x="2405803" y="1277644"/>
            <a:ext cx="6549081" cy="2690474"/>
          </a:xfrm>
          <a:prstGeom prst="rect">
            <a:avLst/>
          </a:prstGeom>
        </p:spPr>
      </p:pic>
      <p:pic>
        <p:nvPicPr>
          <p:cNvPr id="6" name="Picture 5">
            <a:extLst>
              <a:ext uri="{FF2B5EF4-FFF2-40B4-BE49-F238E27FC236}">
                <a16:creationId xmlns:a16="http://schemas.microsoft.com/office/drawing/2014/main" id="{FE394E0A-2CBF-7147-BE2B-2A8427CBAB11}"/>
              </a:ext>
            </a:extLst>
          </p:cNvPr>
          <p:cNvPicPr>
            <a:picLocks noChangeAspect="1"/>
          </p:cNvPicPr>
          <p:nvPr/>
        </p:nvPicPr>
        <p:blipFill>
          <a:blip r:embed="rId3"/>
          <a:stretch>
            <a:fillRect/>
          </a:stretch>
        </p:blipFill>
        <p:spPr>
          <a:xfrm>
            <a:off x="2261286" y="4060083"/>
            <a:ext cx="2920707" cy="2661392"/>
          </a:xfrm>
          <a:prstGeom prst="rect">
            <a:avLst/>
          </a:prstGeom>
        </p:spPr>
      </p:pic>
      <p:pic>
        <p:nvPicPr>
          <p:cNvPr id="7" name="Picture 6">
            <a:extLst>
              <a:ext uri="{FF2B5EF4-FFF2-40B4-BE49-F238E27FC236}">
                <a16:creationId xmlns:a16="http://schemas.microsoft.com/office/drawing/2014/main" id="{55DF870D-5768-7D46-AD7D-9EC400A57396}"/>
              </a:ext>
            </a:extLst>
          </p:cNvPr>
          <p:cNvPicPr>
            <a:picLocks noChangeAspect="1"/>
          </p:cNvPicPr>
          <p:nvPr/>
        </p:nvPicPr>
        <p:blipFill>
          <a:blip r:embed="rId4"/>
          <a:stretch>
            <a:fillRect/>
          </a:stretch>
        </p:blipFill>
        <p:spPr>
          <a:xfrm>
            <a:off x="6227805" y="4155329"/>
            <a:ext cx="3029685" cy="2666123"/>
          </a:xfrm>
          <a:prstGeom prst="rect">
            <a:avLst/>
          </a:prstGeom>
        </p:spPr>
      </p:pic>
    </p:spTree>
    <p:extLst>
      <p:ext uri="{BB962C8B-B14F-4D97-AF65-F5344CB8AC3E}">
        <p14:creationId xmlns:p14="http://schemas.microsoft.com/office/powerpoint/2010/main" val="7037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DDDB5-E757-9043-861F-AD7FD144CDA7}"/>
              </a:ext>
            </a:extLst>
          </p:cNvPr>
          <p:cNvSpPr>
            <a:spLocks noGrp="1"/>
          </p:cNvSpPr>
          <p:nvPr>
            <p:ph type="title"/>
          </p:nvPr>
        </p:nvSpPr>
        <p:spPr/>
        <p:txBody>
          <a:bodyPr/>
          <a:lstStyle/>
          <a:p>
            <a:r>
              <a:rPr lang="en-US"/>
              <a:t>Algorithm</a:t>
            </a:r>
          </a:p>
        </p:txBody>
      </p:sp>
      <p:sp>
        <p:nvSpPr>
          <p:cNvPr id="4" name="Slide Number Placeholder 3">
            <a:extLst>
              <a:ext uri="{FF2B5EF4-FFF2-40B4-BE49-F238E27FC236}">
                <a16:creationId xmlns:a16="http://schemas.microsoft.com/office/drawing/2014/main" id="{033AA3CD-3D5B-EE4E-AE0D-C770124BCA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5" name="Picture 4">
            <a:extLst>
              <a:ext uri="{FF2B5EF4-FFF2-40B4-BE49-F238E27FC236}">
                <a16:creationId xmlns:a16="http://schemas.microsoft.com/office/drawing/2014/main" id="{AE0E15C8-D72A-BD4D-AAEA-791E13A71ED2}"/>
              </a:ext>
            </a:extLst>
          </p:cNvPr>
          <p:cNvPicPr>
            <a:picLocks noChangeAspect="1"/>
          </p:cNvPicPr>
          <p:nvPr/>
        </p:nvPicPr>
        <p:blipFill>
          <a:blip r:embed="rId2"/>
          <a:stretch>
            <a:fillRect/>
          </a:stretch>
        </p:blipFill>
        <p:spPr>
          <a:xfrm>
            <a:off x="3311611" y="2044901"/>
            <a:ext cx="4818619" cy="4676574"/>
          </a:xfrm>
          <a:prstGeom prst="rect">
            <a:avLst/>
          </a:prstGeom>
        </p:spPr>
      </p:pic>
    </p:spTree>
    <p:extLst>
      <p:ext uri="{BB962C8B-B14F-4D97-AF65-F5344CB8AC3E}">
        <p14:creationId xmlns:p14="http://schemas.microsoft.com/office/powerpoint/2010/main" val="3087657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a:t>
            </a:r>
            <a:r>
              <a:rPr lang="en-US">
                <a:solidFill>
                  <a:schemeClr val="accent6"/>
                </a:solidFill>
              </a:rPr>
              <a:t>Pros</a:t>
            </a:r>
          </a:p>
        </p:txBody>
      </p:sp>
      <p:sp>
        <p:nvSpPr>
          <p:cNvPr id="4" name="Content Placeholder 2"/>
          <p:cNvSpPr txBox="1">
            <a:spLocks/>
          </p:cNvSpPr>
          <p:nvPr/>
        </p:nvSpPr>
        <p:spPr>
          <a:xfrm>
            <a:off x="1097280" y="1780903"/>
            <a:ext cx="10058400" cy="45904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a:solidFill>
                  <a:schemeClr val="dk1"/>
                </a:solidFill>
                <a:latin typeface="Gill Sans"/>
                <a:ea typeface="Gill Sans"/>
                <a:cs typeface="Gill Sans"/>
                <a:sym typeface="Gill Sans"/>
              </a:rPr>
              <a:t>Efficient Communication: </a:t>
            </a:r>
          </a:p>
          <a:p>
            <a:pPr lvl="1">
              <a:buFont typeface="Arial" panose="020B0604020202020204" pitchFamily="34" charset="0"/>
              <a:buChar char="•"/>
            </a:pPr>
            <a:r>
              <a:rPr lang="en-US" sz="2000">
                <a:solidFill>
                  <a:schemeClr val="dk1"/>
                </a:solidFill>
                <a:latin typeface="Gill Sans"/>
                <a:ea typeface="Gill Sans"/>
                <a:cs typeface="Gill Sans"/>
                <a:sym typeface="Gill Sans"/>
              </a:rPr>
              <a:t>Batching (</a:t>
            </a:r>
            <a:r>
              <a:rPr lang="en-US" sz="2000" err="1">
                <a:solidFill>
                  <a:schemeClr val="dk1"/>
                </a:solidFill>
                <a:latin typeface="Gill Sans"/>
                <a:ea typeface="Gill Sans"/>
                <a:cs typeface="Gill Sans"/>
                <a:sym typeface="Gill Sans"/>
              </a:rPr>
              <a:t>key,value</a:t>
            </a:r>
            <a:r>
              <a:rPr lang="en-US" sz="2000">
                <a:solidFill>
                  <a:schemeClr val="dk1"/>
                </a:solidFill>
                <a:latin typeface="Gill Sans"/>
                <a:ea typeface="Gill Sans"/>
                <a:cs typeface="Gill Sans"/>
                <a:sym typeface="Gill Sans"/>
              </a:rPr>
              <a:t>) pairs in Linear Algebra objects</a:t>
            </a:r>
          </a:p>
          <a:p>
            <a:pPr lvl="1">
              <a:buFont typeface="Arial" panose="020B0604020202020204" pitchFamily="34" charset="0"/>
              <a:buChar char="•"/>
            </a:pPr>
            <a:r>
              <a:rPr lang="en-US" sz="2000">
                <a:solidFill>
                  <a:schemeClr val="dk1"/>
                </a:solidFill>
                <a:latin typeface="Gill Sans"/>
                <a:ea typeface="Gill Sans"/>
                <a:cs typeface="Gill Sans"/>
                <a:sym typeface="Gill Sans"/>
              </a:rPr>
              <a:t>Filters to reduce unnecessary communication &amp; message compression</a:t>
            </a:r>
          </a:p>
          <a:p>
            <a:pPr lvl="1">
              <a:buFont typeface="Arial" panose="020B0604020202020204" pitchFamily="34" charset="0"/>
              <a:buChar char="•"/>
            </a:pPr>
            <a:r>
              <a:rPr lang="en-US" sz="2000">
                <a:solidFill>
                  <a:schemeClr val="dk1"/>
                </a:solidFill>
                <a:latin typeface="Gill Sans"/>
                <a:ea typeface="Gill Sans"/>
                <a:cs typeface="Gill Sans"/>
                <a:sym typeface="Gill Sans"/>
              </a:rPr>
              <a:t>Caching keys at worker and server nodes for local access</a:t>
            </a:r>
          </a:p>
          <a:p>
            <a:pPr marL="0" indent="0">
              <a:buNone/>
            </a:pPr>
            <a:r>
              <a:rPr lang="en-US" b="1">
                <a:solidFill>
                  <a:schemeClr val="dk1"/>
                </a:solidFill>
                <a:latin typeface="Gill Sans"/>
                <a:ea typeface="Gill Sans"/>
                <a:cs typeface="Gill Sans"/>
                <a:sym typeface="Gill Sans"/>
              </a:rPr>
              <a:t>Flexible Consistency Models: </a:t>
            </a:r>
          </a:p>
          <a:p>
            <a:pPr lvl="1">
              <a:buFont typeface="Arial" panose="020B0604020202020204" pitchFamily="34" charset="0"/>
              <a:buChar char="•"/>
            </a:pPr>
            <a:r>
              <a:rPr lang="en-US" sz="2000">
                <a:solidFill>
                  <a:schemeClr val="dk1"/>
                </a:solidFill>
                <a:latin typeface="Gill Sans"/>
                <a:ea typeface="Gill Sans"/>
                <a:cs typeface="Gill Sans"/>
                <a:sym typeface="Gill Sans"/>
              </a:rPr>
              <a:t>Can choose between Sequential, Eventual, and Bounded delay consistency models</a:t>
            </a:r>
          </a:p>
          <a:p>
            <a:pPr lvl="1">
              <a:buFont typeface="Arial" panose="020B0604020202020204" pitchFamily="34" charset="0"/>
              <a:buChar char="•"/>
            </a:pPr>
            <a:r>
              <a:rPr lang="en-US" sz="2000">
                <a:solidFill>
                  <a:schemeClr val="dk1"/>
                </a:solidFill>
                <a:latin typeface="Gill Sans"/>
                <a:ea typeface="Gill Sans"/>
                <a:cs typeface="Gill Sans"/>
                <a:sym typeface="Gill Sans"/>
              </a:rPr>
              <a:t>Allows for tradeoffs between System Performance and Algorithmic Convergence</a:t>
            </a:r>
          </a:p>
          <a:p>
            <a:pPr marL="0" indent="0">
              <a:buNone/>
            </a:pPr>
            <a:r>
              <a:rPr lang="en-US" b="1">
                <a:solidFill>
                  <a:schemeClr val="dk1"/>
                </a:solidFill>
                <a:latin typeface="Gill Sans"/>
                <a:ea typeface="Gill Sans"/>
                <a:cs typeface="Gill Sans"/>
                <a:sym typeface="Gill Sans"/>
              </a:rPr>
              <a:t>Fault Tolerance and Durability:</a:t>
            </a:r>
          </a:p>
          <a:p>
            <a:pPr lvl="1">
              <a:buFont typeface="Arial" panose="020B0604020202020204" pitchFamily="34" charset="0"/>
              <a:buChar char="•"/>
            </a:pPr>
            <a:r>
              <a:rPr lang="en-US" sz="2000">
                <a:solidFill>
                  <a:schemeClr val="dk1"/>
                </a:solidFill>
                <a:latin typeface="Gill Sans"/>
                <a:ea typeface="Gill Sans"/>
                <a:cs typeface="Gill Sans"/>
                <a:sym typeface="Gill Sans"/>
              </a:rPr>
              <a:t>Replication of data in Servers</a:t>
            </a:r>
          </a:p>
          <a:p>
            <a:pPr lvl="1">
              <a:buFont typeface="Arial" panose="020B0604020202020204" pitchFamily="34" charset="0"/>
              <a:buChar char="•"/>
            </a:pPr>
            <a:r>
              <a:rPr lang="en-US" sz="2000">
                <a:solidFill>
                  <a:schemeClr val="dk1"/>
                </a:solidFill>
                <a:latin typeface="Gill Sans"/>
                <a:ea typeface="Gill Sans"/>
                <a:cs typeface="Gill Sans"/>
                <a:sym typeface="Gill Sans"/>
              </a:rPr>
              <a:t>Failed workers can restart at the point of failure by using vector clocks </a:t>
            </a:r>
          </a:p>
          <a:p>
            <a:pPr marL="0" indent="0">
              <a:buNone/>
            </a:pPr>
            <a:r>
              <a:rPr lang="en-US" b="1">
                <a:solidFill>
                  <a:schemeClr val="dk1"/>
                </a:solidFill>
                <a:latin typeface="Gill Sans"/>
                <a:ea typeface="Gill Sans"/>
                <a:cs typeface="Gill Sans"/>
                <a:sym typeface="Gill Sans"/>
              </a:rPr>
              <a:t>Ease of Use: </a:t>
            </a:r>
          </a:p>
          <a:p>
            <a:pPr lvl="1">
              <a:buFont typeface="Arial" panose="020B0604020202020204" pitchFamily="34" charset="0"/>
              <a:buChar char="•"/>
            </a:pPr>
            <a:r>
              <a:rPr lang="en-US" sz="2000">
                <a:solidFill>
                  <a:schemeClr val="dk1"/>
                </a:solidFill>
                <a:latin typeface="Gill Sans"/>
                <a:ea typeface="Gill Sans"/>
                <a:cs typeface="Gill Sans"/>
                <a:sym typeface="Gill Sans"/>
              </a:rPr>
              <a:t>Linear Algebra objects allow for intuitive implementation of tasks</a:t>
            </a:r>
          </a:p>
        </p:txBody>
      </p:sp>
    </p:spTree>
    <p:extLst>
      <p:ext uri="{BB962C8B-B14F-4D97-AF65-F5344CB8AC3E}">
        <p14:creationId xmlns:p14="http://schemas.microsoft.com/office/powerpoint/2010/main" val="2963857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 </a:t>
            </a:r>
            <a:r>
              <a:rPr lang="en-US">
                <a:solidFill>
                  <a:srgbClr val="FF0000"/>
                </a:solidFill>
              </a:rPr>
              <a:t>Cons</a:t>
            </a:r>
            <a:r>
              <a:rPr lang="en-US"/>
              <a:t> &amp; Further Discussion</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a:t> </a:t>
            </a:r>
            <a:r>
              <a:rPr lang="en-US" sz="2400"/>
              <a:t>What are System A and System B? What is the design differences.</a:t>
            </a:r>
          </a:p>
          <a:p>
            <a:pPr>
              <a:buFont typeface="Arial" panose="020B0604020202020204" pitchFamily="34" charset="0"/>
              <a:buChar char="•"/>
            </a:pPr>
            <a:endParaRPr lang="en-US" sz="2400"/>
          </a:p>
          <a:p>
            <a:pPr>
              <a:buFont typeface="Arial" panose="020B0604020202020204" pitchFamily="34" charset="0"/>
              <a:buChar char="•"/>
            </a:pPr>
            <a:r>
              <a:rPr lang="en-US" sz="2400"/>
              <a:t> </a:t>
            </a:r>
            <a:r>
              <a:rPr lang="en-US" sz="2400" i="1"/>
              <a:t>Server Manager Failures </a:t>
            </a:r>
            <a:r>
              <a:rPr lang="en-US" sz="2400"/>
              <a:t>and </a:t>
            </a:r>
            <a:r>
              <a:rPr lang="en-US" sz="2400" i="1"/>
              <a:t>Task Scheduler </a:t>
            </a:r>
            <a:r>
              <a:rPr lang="en-US" sz="2400"/>
              <a:t>failures not discussed.</a:t>
            </a:r>
          </a:p>
          <a:p>
            <a:pPr>
              <a:buFont typeface="Arial" panose="020B0604020202020204" pitchFamily="34" charset="0"/>
              <a:buChar char="•"/>
            </a:pPr>
            <a:endParaRPr lang="en-US" sz="2400"/>
          </a:p>
          <a:p>
            <a:pPr>
              <a:buFont typeface="Arial" panose="020B0604020202020204" pitchFamily="34" charset="0"/>
              <a:buChar char="•"/>
            </a:pPr>
            <a:r>
              <a:rPr lang="en-US" sz="2400"/>
              <a:t> Experiments on the other two systems with </a:t>
            </a:r>
            <a:r>
              <a:rPr lang="en-US" sz="2400" i="1"/>
              <a:t>Bounded delay </a:t>
            </a:r>
            <a:r>
              <a:rPr lang="en-US" sz="2400"/>
              <a:t>model.</a:t>
            </a:r>
          </a:p>
          <a:p>
            <a:pPr marL="114300" indent="0">
              <a:buNone/>
            </a:pPr>
            <a:endParaRPr lang="en-US" sz="2400"/>
          </a:p>
          <a:p>
            <a:pPr marL="114300" indent="0">
              <a:buNone/>
            </a:pPr>
            <a:endParaRPr lang="en-US" sz="2400"/>
          </a:p>
          <a:p>
            <a:pPr>
              <a:buFont typeface="Arial" panose="020B0604020202020204" pitchFamily="34" charset="0"/>
              <a:buChar char="•"/>
            </a:pPr>
            <a:endParaRPr lang="en-US"/>
          </a:p>
        </p:txBody>
      </p:sp>
    </p:spTree>
    <p:extLst>
      <p:ext uri="{BB962C8B-B14F-4D97-AF65-F5344CB8AC3E}">
        <p14:creationId xmlns:p14="http://schemas.microsoft.com/office/powerpoint/2010/main" val="4267517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9"/>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Autofit/>
          </a:bodyPr>
          <a:lstStyle/>
          <a:p>
            <a:r>
              <a:rPr lang="en-US" sz="4400">
                <a:latin typeface="Calibri" panose="020F0502020204030204" pitchFamily="34" charset="0"/>
                <a:cs typeface="Calibri" panose="020F0502020204030204" pitchFamily="34" charset="0"/>
              </a:rPr>
              <a:t>STRADS: A Distributed Framework for Scheduled Model Parallel Machine Learning </a:t>
            </a:r>
            <a:endParaRPr>
              <a:latin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D7F29-14FF-2245-9736-74A4898B398F}"/>
              </a:ext>
            </a:extLst>
          </p:cNvPr>
          <p:cNvSpPr>
            <a:spLocks noGrp="1"/>
          </p:cNvSpPr>
          <p:nvPr>
            <p:ph type="title"/>
          </p:nvPr>
        </p:nvSpPr>
        <p:spPr>
          <a:xfrm>
            <a:off x="838200" y="365125"/>
            <a:ext cx="10885714" cy="1325563"/>
          </a:xfrm>
        </p:spPr>
        <p:txBody>
          <a:bodyPr/>
          <a:lstStyle/>
          <a:p>
            <a:r>
              <a:rPr lang="en-US"/>
              <a:t>10,000 ft. View</a:t>
            </a:r>
          </a:p>
        </p:txBody>
      </p:sp>
      <p:sp>
        <p:nvSpPr>
          <p:cNvPr id="3" name="Text Placeholder 2">
            <a:extLst>
              <a:ext uri="{FF2B5EF4-FFF2-40B4-BE49-F238E27FC236}">
                <a16:creationId xmlns:a16="http://schemas.microsoft.com/office/drawing/2014/main" id="{8B0E1770-A6A2-184D-9BDC-4193EC5382DA}"/>
              </a:ext>
            </a:extLst>
          </p:cNvPr>
          <p:cNvSpPr>
            <a:spLocks noGrp="1"/>
          </p:cNvSpPr>
          <p:nvPr>
            <p:ph type="body" idx="1"/>
          </p:nvPr>
        </p:nvSpPr>
        <p:spPr>
          <a:xfrm>
            <a:off x="838200" y="1825625"/>
            <a:ext cx="10423284" cy="4351338"/>
          </a:xfrm>
        </p:spPr>
        <p:txBody>
          <a:bodyPr/>
          <a:lstStyle/>
          <a:p>
            <a:pPr marL="342900">
              <a:buFont typeface="Arial" panose="020B0604020202020204" pitchFamily="34" charset="0"/>
              <a:buChar char="•"/>
            </a:pPr>
            <a:r>
              <a:rPr lang="en-US"/>
              <a:t>Scheduled Model Programming (</a:t>
            </a:r>
            <a:r>
              <a:rPr lang="en-US" err="1"/>
              <a:t>SchMP</a:t>
            </a:r>
            <a:r>
              <a:rPr lang="en-US"/>
              <a:t>) improves convergence speed of model parallel ML by scheduling parameter updates</a:t>
            </a:r>
          </a:p>
          <a:p>
            <a:pPr marL="800100" lvl="1">
              <a:buFont typeface="Arial" panose="020B0604020202020204" pitchFamily="34" charset="0"/>
            </a:pPr>
            <a:r>
              <a:rPr lang="en-US"/>
              <a:t>Parameter dependencies</a:t>
            </a:r>
          </a:p>
          <a:p>
            <a:pPr marL="800100" lvl="1">
              <a:buFont typeface="Arial" panose="020B0604020202020204" pitchFamily="34" charset="0"/>
            </a:pPr>
            <a:r>
              <a:rPr lang="en-US"/>
              <a:t>Uneven convergence</a:t>
            </a:r>
          </a:p>
          <a:p>
            <a:pPr marL="342900">
              <a:buFont typeface="Arial" panose="020B0604020202020204" pitchFamily="34" charset="0"/>
            </a:pPr>
            <a:r>
              <a:rPr lang="en-US"/>
              <a:t>STRADS is a distributed framework that optimizes throughput of </a:t>
            </a:r>
            <a:r>
              <a:rPr lang="en-US" err="1"/>
              <a:t>SchMP</a:t>
            </a:r>
            <a:r>
              <a:rPr lang="en-US"/>
              <a:t> programs</a:t>
            </a:r>
          </a:p>
          <a:p>
            <a:pPr marL="342900">
              <a:buFont typeface="Arial" panose="020B0604020202020204" pitchFamily="34" charset="0"/>
            </a:pPr>
            <a:r>
              <a:rPr lang="en-US" err="1"/>
              <a:t>SchMP</a:t>
            </a:r>
            <a:r>
              <a:rPr lang="en-US"/>
              <a:t> improves "progress per iteration" while STRADS improves "iterations per second" (throughput), so together they improve "progress per second" to converge quickly</a:t>
            </a:r>
          </a:p>
          <a:p>
            <a:endParaRPr lang="en-US"/>
          </a:p>
        </p:txBody>
      </p:sp>
      <p:sp>
        <p:nvSpPr>
          <p:cNvPr id="4" name="Slide Number Placeholder 3">
            <a:extLst>
              <a:ext uri="{FF2B5EF4-FFF2-40B4-BE49-F238E27FC236}">
                <a16:creationId xmlns:a16="http://schemas.microsoft.com/office/drawing/2014/main" id="{3DEAFB73-27B2-A249-9107-517866D51D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1935628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9001-F7CA-4D80-8915-AA735AF25431}"/>
              </a:ext>
            </a:extLst>
          </p:cNvPr>
          <p:cNvSpPr>
            <a:spLocks noGrp="1"/>
          </p:cNvSpPr>
          <p:nvPr>
            <p:ph type="title"/>
          </p:nvPr>
        </p:nvSpPr>
        <p:spPr/>
        <p:txBody>
          <a:bodyPr/>
          <a:lstStyle/>
          <a:p>
            <a:r>
              <a:rPr lang="en-US"/>
              <a:t>Machine Learning 101</a:t>
            </a:r>
          </a:p>
        </p:txBody>
      </p:sp>
      <p:sp>
        <p:nvSpPr>
          <p:cNvPr id="3" name="Text Placeholder 2">
            <a:extLst>
              <a:ext uri="{FF2B5EF4-FFF2-40B4-BE49-F238E27FC236}">
                <a16:creationId xmlns:a16="http://schemas.microsoft.com/office/drawing/2014/main" id="{9E8ECA44-3470-4C14-A7F9-0A3A421ECD40}"/>
              </a:ext>
            </a:extLst>
          </p:cNvPr>
          <p:cNvSpPr>
            <a:spLocks noGrp="1"/>
          </p:cNvSpPr>
          <p:nvPr>
            <p:ph type="body" idx="1"/>
          </p:nvPr>
        </p:nvSpPr>
        <p:spPr/>
        <p:txBody>
          <a:bodyPr>
            <a:normAutofit fontScale="92500" lnSpcReduction="10000"/>
          </a:bodyPr>
          <a:lstStyle/>
          <a:p>
            <a:r>
              <a:rPr lang="en-US"/>
              <a:t>In each iteration, parameters are used to make some prediction on a subset of training data </a:t>
            </a:r>
          </a:p>
          <a:p>
            <a:r>
              <a:rPr lang="en-US"/>
              <a:t>This prediction can be used to estimate the necessary parameter changes for the correct prediction to have been made on this data</a:t>
            </a:r>
          </a:p>
          <a:p>
            <a:r>
              <a:rPr lang="en-US"/>
              <a:t>By gradually changing tweaking parameters based on small subsets, can reach a solution for entire training dataset</a:t>
            </a:r>
          </a:p>
          <a:p>
            <a:r>
              <a:rPr lang="en-US"/>
              <a:t>Convergence is what happens as parameters get closer to some local ideal on training data</a:t>
            </a:r>
          </a:p>
          <a:p>
            <a:pPr lvl="1"/>
            <a:r>
              <a:rPr lang="en-US"/>
              <a:t>Parameter updates have unpredictable effects on progress towards convergence</a:t>
            </a:r>
          </a:p>
          <a:p>
            <a:r>
              <a:rPr lang="en-US"/>
              <a:t>Efficiency described in number of iterations to converge</a:t>
            </a:r>
          </a:p>
          <a:p>
            <a:pPr lvl="1"/>
            <a:r>
              <a:rPr lang="en-US"/>
              <a:t>We want to increase progress (aka decrease in loss) per iteration</a:t>
            </a:r>
          </a:p>
        </p:txBody>
      </p:sp>
      <p:sp>
        <p:nvSpPr>
          <p:cNvPr id="4" name="Slide Number Placeholder 3">
            <a:extLst>
              <a:ext uri="{FF2B5EF4-FFF2-40B4-BE49-F238E27FC236}">
                <a16:creationId xmlns:a16="http://schemas.microsoft.com/office/drawing/2014/main" id="{41932DF1-2EFC-4AB1-891F-B18CFF22C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spTree>
    <p:extLst>
      <p:ext uri="{BB962C8B-B14F-4D97-AF65-F5344CB8AC3E}">
        <p14:creationId xmlns:p14="http://schemas.microsoft.com/office/powerpoint/2010/main" val="105433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C929-8235-4EFC-9A95-8EE646E46BF5}"/>
              </a:ext>
            </a:extLst>
          </p:cNvPr>
          <p:cNvSpPr>
            <a:spLocks noGrp="1"/>
          </p:cNvSpPr>
          <p:nvPr>
            <p:ph type="title"/>
          </p:nvPr>
        </p:nvSpPr>
        <p:spPr/>
        <p:txBody>
          <a:bodyPr/>
          <a:lstStyle/>
          <a:p>
            <a:r>
              <a:rPr lang="en-US"/>
              <a:t>Machine Learning 101</a:t>
            </a:r>
          </a:p>
        </p:txBody>
      </p:sp>
      <p:sp>
        <p:nvSpPr>
          <p:cNvPr id="3" name="Text Placeholder 2">
            <a:extLst>
              <a:ext uri="{FF2B5EF4-FFF2-40B4-BE49-F238E27FC236}">
                <a16:creationId xmlns:a16="http://schemas.microsoft.com/office/drawing/2014/main" id="{1D01876C-F9D6-444C-B103-FEA1244D0FFA}"/>
              </a:ext>
            </a:extLst>
          </p:cNvPr>
          <p:cNvSpPr>
            <a:spLocks noGrp="1"/>
          </p:cNvSpPr>
          <p:nvPr>
            <p:ph type="body"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Efficiency described in number of iterations to converge</a:t>
            </a:r>
          </a:p>
          <a:p>
            <a:pPr lvl="1"/>
            <a:r>
              <a:rPr lang="en-US"/>
              <a:t>We want to increase progress (aka decrease in loss/error) per iteration</a:t>
            </a:r>
          </a:p>
          <a:p>
            <a:endParaRPr lang="en-US"/>
          </a:p>
        </p:txBody>
      </p:sp>
      <p:sp>
        <p:nvSpPr>
          <p:cNvPr id="4" name="Slide Number Placeholder 3">
            <a:extLst>
              <a:ext uri="{FF2B5EF4-FFF2-40B4-BE49-F238E27FC236}">
                <a16:creationId xmlns:a16="http://schemas.microsoft.com/office/drawing/2014/main" id="{D827BA76-6CC7-40D6-8E29-F83C73D8DF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pic>
        <p:nvPicPr>
          <p:cNvPr id="6" name="Picture 5" descr="A screenshot of a cell phone&#10;&#10;Description automatically generated">
            <a:extLst>
              <a:ext uri="{FF2B5EF4-FFF2-40B4-BE49-F238E27FC236}">
                <a16:creationId xmlns:a16="http://schemas.microsoft.com/office/drawing/2014/main" id="{EA249DE9-D733-409C-9A8F-384E9F4CB7B7}"/>
              </a:ext>
            </a:extLst>
          </p:cNvPr>
          <p:cNvPicPr>
            <a:picLocks noChangeAspect="1"/>
          </p:cNvPicPr>
          <p:nvPr/>
        </p:nvPicPr>
        <p:blipFill>
          <a:blip r:embed="rId2"/>
          <a:stretch>
            <a:fillRect/>
          </a:stretch>
        </p:blipFill>
        <p:spPr>
          <a:xfrm>
            <a:off x="1393794" y="1348560"/>
            <a:ext cx="3475735" cy="3587432"/>
          </a:xfrm>
          <a:prstGeom prst="rect">
            <a:avLst/>
          </a:prstGeom>
        </p:spPr>
      </p:pic>
      <p:pic>
        <p:nvPicPr>
          <p:cNvPr id="8" name="Picture 7" descr="A close up of a map&#10;&#10;Description automatically generated">
            <a:extLst>
              <a:ext uri="{FF2B5EF4-FFF2-40B4-BE49-F238E27FC236}">
                <a16:creationId xmlns:a16="http://schemas.microsoft.com/office/drawing/2014/main" id="{D120F2AA-214B-41A3-9CDF-1DB5739CB50A}"/>
              </a:ext>
            </a:extLst>
          </p:cNvPr>
          <p:cNvPicPr>
            <a:picLocks noChangeAspect="1"/>
          </p:cNvPicPr>
          <p:nvPr/>
        </p:nvPicPr>
        <p:blipFill>
          <a:blip r:embed="rId3"/>
          <a:stretch>
            <a:fillRect/>
          </a:stretch>
        </p:blipFill>
        <p:spPr>
          <a:xfrm>
            <a:off x="7322473" y="1675334"/>
            <a:ext cx="3186720" cy="3260658"/>
          </a:xfrm>
          <a:prstGeom prst="rect">
            <a:avLst/>
          </a:prstGeom>
        </p:spPr>
      </p:pic>
    </p:spTree>
    <p:extLst>
      <p:ext uri="{BB962C8B-B14F-4D97-AF65-F5344CB8AC3E}">
        <p14:creationId xmlns:p14="http://schemas.microsoft.com/office/powerpoint/2010/main" val="1041726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5B884-F9BD-405C-AAB2-41542BF248E5}"/>
              </a:ext>
            </a:extLst>
          </p:cNvPr>
          <p:cNvSpPr>
            <a:spLocks noGrp="1"/>
          </p:cNvSpPr>
          <p:nvPr>
            <p:ph type="title"/>
          </p:nvPr>
        </p:nvSpPr>
        <p:spPr/>
        <p:txBody>
          <a:bodyPr/>
          <a:lstStyle/>
          <a:p>
            <a:r>
              <a:rPr lang="en-US"/>
              <a:t>Model Parallelism</a:t>
            </a:r>
          </a:p>
        </p:txBody>
      </p:sp>
      <p:sp>
        <p:nvSpPr>
          <p:cNvPr id="3" name="Text Placeholder 2">
            <a:extLst>
              <a:ext uri="{FF2B5EF4-FFF2-40B4-BE49-F238E27FC236}">
                <a16:creationId xmlns:a16="http://schemas.microsoft.com/office/drawing/2014/main" id="{19998A02-2A8E-45DF-AEA6-C6E9BDA23F9A}"/>
              </a:ext>
            </a:extLst>
          </p:cNvPr>
          <p:cNvSpPr>
            <a:spLocks noGrp="1"/>
          </p:cNvSpPr>
          <p:nvPr>
            <p:ph type="body" idx="1"/>
          </p:nvPr>
        </p:nvSpPr>
        <p:spPr/>
        <p:txBody>
          <a:bodyPr/>
          <a:lstStyle/>
          <a:p>
            <a:r>
              <a:rPr lang="en-US"/>
              <a:t>Data parallelism: A model small enough to be run on a single machine is trained in parallel with different subsets of data</a:t>
            </a:r>
          </a:p>
          <a:p>
            <a:pPr lvl="1"/>
            <a:r>
              <a:rPr lang="en-US"/>
              <a:t>e.g. MapReduce</a:t>
            </a:r>
          </a:p>
          <a:p>
            <a:r>
              <a:rPr lang="en-US"/>
              <a:t>Model parallelism: A large model with many parameters must be run across a cluster. Each machine updates a portion of parameters</a:t>
            </a:r>
          </a:p>
          <a:p>
            <a:pPr lvl="1"/>
            <a:r>
              <a:rPr lang="en-US"/>
              <a:t>Each worker task can be trained with the full training data or a subset</a:t>
            </a:r>
          </a:p>
        </p:txBody>
      </p:sp>
      <p:sp>
        <p:nvSpPr>
          <p:cNvPr id="4" name="Slide Number Placeholder 3">
            <a:extLst>
              <a:ext uri="{FF2B5EF4-FFF2-40B4-BE49-F238E27FC236}">
                <a16:creationId xmlns:a16="http://schemas.microsoft.com/office/drawing/2014/main" id="{58459382-3152-4E8D-85D3-C43A619A7D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38</a:t>
            </a:fld>
            <a:endParaRPr lang="en-US"/>
          </a:p>
        </p:txBody>
      </p:sp>
    </p:spTree>
    <p:extLst>
      <p:ext uri="{BB962C8B-B14F-4D97-AF65-F5344CB8AC3E}">
        <p14:creationId xmlns:p14="http://schemas.microsoft.com/office/powerpoint/2010/main" val="19669327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Rounded Corners 58">
            <a:extLst>
              <a:ext uri="{FF2B5EF4-FFF2-40B4-BE49-F238E27FC236}">
                <a16:creationId xmlns:a16="http://schemas.microsoft.com/office/drawing/2014/main" id="{7FC098F7-E98B-449A-9D9D-3F18FE20B1C5}"/>
              </a:ext>
            </a:extLst>
          </p:cNvPr>
          <p:cNvSpPr/>
          <p:nvPr/>
        </p:nvSpPr>
        <p:spPr>
          <a:xfrm>
            <a:off x="5549280" y="1308446"/>
            <a:ext cx="6546171" cy="153066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11CFB-10CF-44C3-9C73-9F5A15C7CF65}"/>
              </a:ext>
            </a:extLst>
          </p:cNvPr>
          <p:cNvSpPr>
            <a:spLocks noGrp="1"/>
          </p:cNvSpPr>
          <p:nvPr>
            <p:ph type="title"/>
          </p:nvPr>
        </p:nvSpPr>
        <p:spPr/>
        <p:txBody>
          <a:bodyPr/>
          <a:lstStyle/>
          <a:p>
            <a:r>
              <a:rPr lang="en-US"/>
              <a:t>Data Parallelism</a:t>
            </a:r>
          </a:p>
        </p:txBody>
      </p:sp>
      <p:sp>
        <p:nvSpPr>
          <p:cNvPr id="4" name="Slide Number Placeholder 3">
            <a:extLst>
              <a:ext uri="{FF2B5EF4-FFF2-40B4-BE49-F238E27FC236}">
                <a16:creationId xmlns:a16="http://schemas.microsoft.com/office/drawing/2014/main" id="{49CE9F53-4C86-4286-BE52-55691C966A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
        <p:nvSpPr>
          <p:cNvPr id="5" name="Rectangle 4">
            <a:extLst>
              <a:ext uri="{FF2B5EF4-FFF2-40B4-BE49-F238E27FC236}">
                <a16:creationId xmlns:a16="http://schemas.microsoft.com/office/drawing/2014/main" id="{8DCF0859-817A-4B6A-9436-F8FF88DDFDD7}"/>
              </a:ext>
            </a:extLst>
          </p:cNvPr>
          <p:cNvSpPr/>
          <p:nvPr/>
        </p:nvSpPr>
        <p:spPr>
          <a:xfrm>
            <a:off x="2778711" y="1825625"/>
            <a:ext cx="1091953" cy="979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DA4F56-CFD6-4E00-8BAB-2CD0C87CC176}"/>
              </a:ext>
            </a:extLst>
          </p:cNvPr>
          <p:cNvSpPr/>
          <p:nvPr/>
        </p:nvSpPr>
        <p:spPr>
          <a:xfrm>
            <a:off x="2778711" y="3429000"/>
            <a:ext cx="1091953" cy="979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0D6F83-8860-415E-A080-6A39902AD9A7}"/>
              </a:ext>
            </a:extLst>
          </p:cNvPr>
          <p:cNvSpPr/>
          <p:nvPr/>
        </p:nvSpPr>
        <p:spPr>
          <a:xfrm>
            <a:off x="2778711" y="5032375"/>
            <a:ext cx="1091953" cy="979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941165-E4A6-4B01-86B7-F29157F9F3C8}"/>
              </a:ext>
            </a:extLst>
          </p:cNvPr>
          <p:cNvSpPr txBox="1"/>
          <p:nvPr/>
        </p:nvSpPr>
        <p:spPr>
          <a:xfrm>
            <a:off x="5782691" y="1411171"/>
            <a:ext cx="1313895" cy="523220"/>
          </a:xfrm>
          <a:prstGeom prst="rect">
            <a:avLst/>
          </a:prstGeom>
          <a:noFill/>
        </p:spPr>
        <p:txBody>
          <a:bodyPr wrap="square" rtlCol="0">
            <a:spAutoFit/>
          </a:bodyPr>
          <a:lstStyle/>
          <a:p>
            <a:r>
              <a:rPr lang="en-US" sz="2800">
                <a:latin typeface="Gill Sans" panose="020B0604020202020204" charset="0"/>
              </a:rPr>
              <a:t>Data </a:t>
            </a:r>
            <a:r>
              <a:rPr lang="en-US" sz="2800" b="1">
                <a:latin typeface="Gill Sans" panose="020B0604020202020204" charset="0"/>
              </a:rPr>
              <a:t>D</a:t>
            </a:r>
            <a:endParaRPr lang="en-US" sz="2800">
              <a:latin typeface="Gill Sans" panose="020B0604020202020204" charset="0"/>
            </a:endParaRPr>
          </a:p>
        </p:txBody>
      </p:sp>
      <p:sp>
        <p:nvSpPr>
          <p:cNvPr id="10" name="TextBox 9">
            <a:extLst>
              <a:ext uri="{FF2B5EF4-FFF2-40B4-BE49-F238E27FC236}">
                <a16:creationId xmlns:a16="http://schemas.microsoft.com/office/drawing/2014/main" id="{46F4DBAF-B747-43A3-AF89-BAE752A71317}"/>
              </a:ext>
            </a:extLst>
          </p:cNvPr>
          <p:cNvSpPr txBox="1"/>
          <p:nvPr/>
        </p:nvSpPr>
        <p:spPr>
          <a:xfrm>
            <a:off x="7524194" y="1411171"/>
            <a:ext cx="4659297" cy="523220"/>
          </a:xfrm>
          <a:prstGeom prst="rect">
            <a:avLst/>
          </a:prstGeom>
          <a:noFill/>
        </p:spPr>
        <p:txBody>
          <a:bodyPr wrap="square" rtlCol="0">
            <a:spAutoFit/>
          </a:bodyPr>
          <a:lstStyle/>
          <a:p>
            <a:r>
              <a:rPr lang="en-US" sz="2800">
                <a:latin typeface="Gill Sans" panose="020B0604020202020204" charset="0"/>
              </a:rPr>
              <a:t>Data subsets </a:t>
            </a:r>
            <a:r>
              <a:rPr lang="en-US" sz="2800" b="1">
                <a:latin typeface="Gill Sans" panose="020B0604020202020204" charset="0"/>
              </a:rPr>
              <a:t>D1, D2, …, </a:t>
            </a:r>
            <a:r>
              <a:rPr lang="en-US" sz="2800" b="1" err="1">
                <a:latin typeface="Gill Sans" panose="020B0604020202020204" charset="0"/>
              </a:rPr>
              <a:t>Dn</a:t>
            </a:r>
            <a:endParaRPr lang="en-US" sz="2800">
              <a:latin typeface="Gill Sans" panose="020B0604020202020204" charset="0"/>
            </a:endParaRPr>
          </a:p>
        </p:txBody>
      </p:sp>
      <p:sp>
        <p:nvSpPr>
          <p:cNvPr id="11" name="TextBox 10">
            <a:extLst>
              <a:ext uri="{FF2B5EF4-FFF2-40B4-BE49-F238E27FC236}">
                <a16:creationId xmlns:a16="http://schemas.microsoft.com/office/drawing/2014/main" id="{90352108-253F-48C7-8BD4-175EF4B0118B}"/>
              </a:ext>
            </a:extLst>
          </p:cNvPr>
          <p:cNvSpPr txBox="1"/>
          <p:nvPr/>
        </p:nvSpPr>
        <p:spPr>
          <a:xfrm>
            <a:off x="5782691" y="2291540"/>
            <a:ext cx="3808520" cy="523220"/>
          </a:xfrm>
          <a:prstGeom prst="rect">
            <a:avLst/>
          </a:prstGeom>
          <a:noFill/>
        </p:spPr>
        <p:txBody>
          <a:bodyPr wrap="square" rtlCol="0">
            <a:spAutoFit/>
          </a:bodyPr>
          <a:lstStyle/>
          <a:p>
            <a:r>
              <a:rPr lang="en-US" sz="2800">
                <a:latin typeface="Gill Sans" panose="020B0604020202020204" charset="0"/>
              </a:rPr>
              <a:t>Model Parameters </a:t>
            </a:r>
            <a:r>
              <a:rPr lang="en-US" sz="2800" b="1">
                <a:latin typeface="Gill Sans" panose="020B0604020202020204" charset="0"/>
              </a:rPr>
              <a:t>P</a:t>
            </a:r>
            <a:endParaRPr lang="en-US" sz="2800">
              <a:latin typeface="Gill Sans" panose="020B0604020202020204" charset="0"/>
            </a:endParaRPr>
          </a:p>
        </p:txBody>
      </p:sp>
      <p:sp>
        <p:nvSpPr>
          <p:cNvPr id="12" name="TextBox 11">
            <a:extLst>
              <a:ext uri="{FF2B5EF4-FFF2-40B4-BE49-F238E27FC236}">
                <a16:creationId xmlns:a16="http://schemas.microsoft.com/office/drawing/2014/main" id="{B9F5D6E8-8207-4BD3-8483-8F107F461B03}"/>
              </a:ext>
            </a:extLst>
          </p:cNvPr>
          <p:cNvSpPr txBox="1"/>
          <p:nvPr/>
        </p:nvSpPr>
        <p:spPr>
          <a:xfrm>
            <a:off x="2984377" y="2015771"/>
            <a:ext cx="717611" cy="523220"/>
          </a:xfrm>
          <a:prstGeom prst="rect">
            <a:avLst/>
          </a:prstGeom>
          <a:noFill/>
        </p:spPr>
        <p:txBody>
          <a:bodyPr wrap="square" rtlCol="0">
            <a:spAutoFit/>
          </a:bodyPr>
          <a:lstStyle/>
          <a:p>
            <a:r>
              <a:rPr lang="en-US" sz="2800" b="1">
                <a:latin typeface="Gill Sans" panose="020B0604020202020204" charset="0"/>
              </a:rPr>
              <a:t>P</a:t>
            </a:r>
            <a:endParaRPr lang="en-US" sz="2800">
              <a:latin typeface="Gill Sans" panose="020B0604020202020204" charset="0"/>
            </a:endParaRPr>
          </a:p>
        </p:txBody>
      </p:sp>
      <p:sp>
        <p:nvSpPr>
          <p:cNvPr id="13" name="TextBox 12">
            <a:extLst>
              <a:ext uri="{FF2B5EF4-FFF2-40B4-BE49-F238E27FC236}">
                <a16:creationId xmlns:a16="http://schemas.microsoft.com/office/drawing/2014/main" id="{A1B997FA-32C2-4904-A58C-BC5A8B833B82}"/>
              </a:ext>
            </a:extLst>
          </p:cNvPr>
          <p:cNvSpPr txBox="1"/>
          <p:nvPr/>
        </p:nvSpPr>
        <p:spPr>
          <a:xfrm>
            <a:off x="2965881" y="3657249"/>
            <a:ext cx="717611" cy="523220"/>
          </a:xfrm>
          <a:prstGeom prst="rect">
            <a:avLst/>
          </a:prstGeom>
          <a:noFill/>
        </p:spPr>
        <p:txBody>
          <a:bodyPr wrap="square" rtlCol="0">
            <a:spAutoFit/>
          </a:bodyPr>
          <a:lstStyle/>
          <a:p>
            <a:r>
              <a:rPr lang="en-US" sz="2800" b="1">
                <a:latin typeface="Gill Sans" panose="020B0604020202020204" charset="0"/>
              </a:rPr>
              <a:t>P</a:t>
            </a:r>
            <a:endParaRPr lang="en-US" sz="2800">
              <a:latin typeface="Gill Sans" panose="020B0604020202020204" charset="0"/>
            </a:endParaRPr>
          </a:p>
        </p:txBody>
      </p:sp>
      <p:sp>
        <p:nvSpPr>
          <p:cNvPr id="14" name="TextBox 13">
            <a:extLst>
              <a:ext uri="{FF2B5EF4-FFF2-40B4-BE49-F238E27FC236}">
                <a16:creationId xmlns:a16="http://schemas.microsoft.com/office/drawing/2014/main" id="{373B3E78-291D-423F-9811-8DAA6146CEB7}"/>
              </a:ext>
            </a:extLst>
          </p:cNvPr>
          <p:cNvSpPr txBox="1"/>
          <p:nvPr/>
        </p:nvSpPr>
        <p:spPr>
          <a:xfrm>
            <a:off x="2965880" y="5260624"/>
            <a:ext cx="824885" cy="523220"/>
          </a:xfrm>
          <a:prstGeom prst="rect">
            <a:avLst/>
          </a:prstGeom>
          <a:noFill/>
        </p:spPr>
        <p:txBody>
          <a:bodyPr wrap="square" rtlCol="0">
            <a:spAutoFit/>
          </a:bodyPr>
          <a:lstStyle/>
          <a:p>
            <a:r>
              <a:rPr lang="en-US" sz="2800" b="1">
                <a:latin typeface="Gill Sans" panose="020B0604020202020204" charset="0"/>
              </a:rPr>
              <a:t>P</a:t>
            </a:r>
            <a:endParaRPr lang="en-US" sz="2800">
              <a:latin typeface="Gill Sans" panose="020B0604020202020204" charset="0"/>
            </a:endParaRPr>
          </a:p>
        </p:txBody>
      </p:sp>
      <p:sp>
        <p:nvSpPr>
          <p:cNvPr id="15" name="TextBox 14">
            <a:extLst>
              <a:ext uri="{FF2B5EF4-FFF2-40B4-BE49-F238E27FC236}">
                <a16:creationId xmlns:a16="http://schemas.microsoft.com/office/drawing/2014/main" id="{2BEA4857-7453-4537-867B-7FCF24A7B8DF}"/>
              </a:ext>
            </a:extLst>
          </p:cNvPr>
          <p:cNvSpPr txBox="1"/>
          <p:nvPr/>
        </p:nvSpPr>
        <p:spPr>
          <a:xfrm>
            <a:off x="1793659" y="2052734"/>
            <a:ext cx="717611" cy="523220"/>
          </a:xfrm>
          <a:prstGeom prst="rect">
            <a:avLst/>
          </a:prstGeom>
          <a:noFill/>
        </p:spPr>
        <p:txBody>
          <a:bodyPr wrap="square" rtlCol="0">
            <a:spAutoFit/>
          </a:bodyPr>
          <a:lstStyle/>
          <a:p>
            <a:r>
              <a:rPr lang="en-US" sz="2800" b="1">
                <a:latin typeface="Gill Sans" panose="020B0604020202020204" charset="0"/>
              </a:rPr>
              <a:t>D1</a:t>
            </a:r>
            <a:endParaRPr lang="en-US" sz="2800">
              <a:latin typeface="Gill Sans" panose="020B0604020202020204" charset="0"/>
            </a:endParaRPr>
          </a:p>
        </p:txBody>
      </p:sp>
      <p:sp>
        <p:nvSpPr>
          <p:cNvPr id="16" name="TextBox 15">
            <a:extLst>
              <a:ext uri="{FF2B5EF4-FFF2-40B4-BE49-F238E27FC236}">
                <a16:creationId xmlns:a16="http://schemas.microsoft.com/office/drawing/2014/main" id="{C6B391E0-9815-450B-8064-64305D9B36CF}"/>
              </a:ext>
            </a:extLst>
          </p:cNvPr>
          <p:cNvSpPr txBox="1"/>
          <p:nvPr/>
        </p:nvSpPr>
        <p:spPr>
          <a:xfrm>
            <a:off x="1775163" y="3657250"/>
            <a:ext cx="717611" cy="523220"/>
          </a:xfrm>
          <a:prstGeom prst="rect">
            <a:avLst/>
          </a:prstGeom>
          <a:noFill/>
        </p:spPr>
        <p:txBody>
          <a:bodyPr wrap="square" rtlCol="0">
            <a:spAutoFit/>
          </a:bodyPr>
          <a:lstStyle/>
          <a:p>
            <a:r>
              <a:rPr lang="en-US" sz="2800" b="1">
                <a:latin typeface="Gill Sans" panose="020B0604020202020204" charset="0"/>
              </a:rPr>
              <a:t>D2</a:t>
            </a:r>
            <a:endParaRPr lang="en-US" sz="2800">
              <a:latin typeface="Gill Sans" panose="020B0604020202020204" charset="0"/>
            </a:endParaRPr>
          </a:p>
        </p:txBody>
      </p:sp>
      <p:sp>
        <p:nvSpPr>
          <p:cNvPr id="17" name="TextBox 16">
            <a:extLst>
              <a:ext uri="{FF2B5EF4-FFF2-40B4-BE49-F238E27FC236}">
                <a16:creationId xmlns:a16="http://schemas.microsoft.com/office/drawing/2014/main" id="{37CCD775-38FE-4198-95B5-933FFDFFB201}"/>
              </a:ext>
            </a:extLst>
          </p:cNvPr>
          <p:cNvSpPr txBox="1"/>
          <p:nvPr/>
        </p:nvSpPr>
        <p:spPr>
          <a:xfrm>
            <a:off x="1775162" y="5260625"/>
            <a:ext cx="824885" cy="523220"/>
          </a:xfrm>
          <a:prstGeom prst="rect">
            <a:avLst/>
          </a:prstGeom>
          <a:noFill/>
        </p:spPr>
        <p:txBody>
          <a:bodyPr wrap="square" rtlCol="0">
            <a:spAutoFit/>
          </a:bodyPr>
          <a:lstStyle/>
          <a:p>
            <a:r>
              <a:rPr lang="en-US" sz="2800" b="1" err="1">
                <a:latin typeface="Gill Sans" panose="020B0604020202020204" charset="0"/>
              </a:rPr>
              <a:t>Dn</a:t>
            </a:r>
            <a:endParaRPr lang="en-US" sz="2800">
              <a:latin typeface="Gill Sans" panose="020B0604020202020204" charset="0"/>
            </a:endParaRPr>
          </a:p>
        </p:txBody>
      </p:sp>
      <p:sp>
        <p:nvSpPr>
          <p:cNvPr id="18" name="TextBox 17">
            <a:extLst>
              <a:ext uri="{FF2B5EF4-FFF2-40B4-BE49-F238E27FC236}">
                <a16:creationId xmlns:a16="http://schemas.microsoft.com/office/drawing/2014/main" id="{96A139F9-0601-4695-A71C-C41B131AC502}"/>
              </a:ext>
            </a:extLst>
          </p:cNvPr>
          <p:cNvSpPr txBox="1"/>
          <p:nvPr/>
        </p:nvSpPr>
        <p:spPr>
          <a:xfrm>
            <a:off x="605162" y="3657249"/>
            <a:ext cx="717611" cy="523220"/>
          </a:xfrm>
          <a:prstGeom prst="rect">
            <a:avLst/>
          </a:prstGeom>
          <a:noFill/>
        </p:spPr>
        <p:txBody>
          <a:bodyPr wrap="square" rtlCol="0">
            <a:spAutoFit/>
          </a:bodyPr>
          <a:lstStyle/>
          <a:p>
            <a:r>
              <a:rPr lang="en-US" sz="2800" b="1">
                <a:latin typeface="Gill Sans" panose="020B0604020202020204" charset="0"/>
              </a:rPr>
              <a:t>D</a:t>
            </a:r>
            <a:endParaRPr lang="en-US" sz="2800">
              <a:latin typeface="Gill Sans" panose="020B0604020202020204" charset="0"/>
            </a:endParaRPr>
          </a:p>
        </p:txBody>
      </p:sp>
      <p:cxnSp>
        <p:nvCxnSpPr>
          <p:cNvPr id="20" name="Straight Arrow Connector 19">
            <a:extLst>
              <a:ext uri="{FF2B5EF4-FFF2-40B4-BE49-F238E27FC236}">
                <a16:creationId xmlns:a16="http://schemas.microsoft.com/office/drawing/2014/main" id="{99DCA2D1-289C-4B00-8D70-4B5F88BA2A72}"/>
              </a:ext>
            </a:extLst>
          </p:cNvPr>
          <p:cNvCxnSpPr>
            <a:stCxn id="18" idx="0"/>
            <a:endCxn id="15" idx="1"/>
          </p:cNvCxnSpPr>
          <p:nvPr/>
        </p:nvCxnSpPr>
        <p:spPr>
          <a:xfrm flipV="1">
            <a:off x="963968" y="2314344"/>
            <a:ext cx="829691" cy="134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C2A055-C01F-4062-9396-442B820E85ED}"/>
              </a:ext>
            </a:extLst>
          </p:cNvPr>
          <p:cNvCxnSpPr>
            <a:stCxn id="15" idx="3"/>
            <a:endCxn id="5" idx="1"/>
          </p:cNvCxnSpPr>
          <p:nvPr/>
        </p:nvCxnSpPr>
        <p:spPr>
          <a:xfrm>
            <a:off x="2511270" y="2314344"/>
            <a:ext cx="267441" cy="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ABAFC-BE9D-46BD-9DC2-6FE13775E233}"/>
              </a:ext>
            </a:extLst>
          </p:cNvPr>
          <p:cNvCxnSpPr>
            <a:stCxn id="18" idx="3"/>
            <a:endCxn id="16" idx="1"/>
          </p:cNvCxnSpPr>
          <p:nvPr/>
        </p:nvCxnSpPr>
        <p:spPr>
          <a:xfrm>
            <a:off x="1322773" y="3918859"/>
            <a:ext cx="4523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01BDBF-1381-46AA-84BA-0605918C42EE}"/>
              </a:ext>
            </a:extLst>
          </p:cNvPr>
          <p:cNvCxnSpPr>
            <a:stCxn id="16" idx="3"/>
            <a:endCxn id="7" idx="1"/>
          </p:cNvCxnSpPr>
          <p:nvPr/>
        </p:nvCxnSpPr>
        <p:spPr>
          <a:xfrm>
            <a:off x="2492774" y="3918860"/>
            <a:ext cx="28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962B2E-238D-4B90-B7CF-014E98D467F1}"/>
              </a:ext>
            </a:extLst>
          </p:cNvPr>
          <p:cNvCxnSpPr>
            <a:stCxn id="18" idx="2"/>
            <a:endCxn id="17" idx="1"/>
          </p:cNvCxnSpPr>
          <p:nvPr/>
        </p:nvCxnSpPr>
        <p:spPr>
          <a:xfrm>
            <a:off x="963968" y="4180469"/>
            <a:ext cx="811194" cy="134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5260F5-0762-426C-8DFC-998F9BC4DEFB}"/>
              </a:ext>
            </a:extLst>
          </p:cNvPr>
          <p:cNvCxnSpPr>
            <a:stCxn id="17" idx="3"/>
            <a:endCxn id="8" idx="1"/>
          </p:cNvCxnSpPr>
          <p:nvPr/>
        </p:nvCxnSpPr>
        <p:spPr>
          <a:xfrm>
            <a:off x="2600047" y="5522235"/>
            <a:ext cx="178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62E8070-6B20-4EDE-A59D-855F72632729}"/>
              </a:ext>
            </a:extLst>
          </p:cNvPr>
          <p:cNvSpPr txBox="1"/>
          <p:nvPr/>
        </p:nvSpPr>
        <p:spPr>
          <a:xfrm>
            <a:off x="4344141" y="2015771"/>
            <a:ext cx="717611" cy="954107"/>
          </a:xfrm>
          <a:prstGeom prst="rect">
            <a:avLst/>
          </a:prstGeom>
          <a:noFill/>
        </p:spPr>
        <p:txBody>
          <a:bodyPr wrap="square" rtlCol="0">
            <a:spAutoFit/>
          </a:bodyPr>
          <a:lstStyle/>
          <a:p>
            <a:r>
              <a:rPr lang="en-US" sz="2800" b="1">
                <a:latin typeface="Gill Sans" panose="020B0604020202020204" charset="0"/>
              </a:rPr>
              <a:t>P’1</a:t>
            </a:r>
            <a:endParaRPr lang="en-US" sz="2800">
              <a:latin typeface="Gill Sans" panose="020B0604020202020204" charset="0"/>
            </a:endParaRPr>
          </a:p>
        </p:txBody>
      </p:sp>
      <p:sp>
        <p:nvSpPr>
          <p:cNvPr id="42" name="TextBox 41">
            <a:extLst>
              <a:ext uri="{FF2B5EF4-FFF2-40B4-BE49-F238E27FC236}">
                <a16:creationId xmlns:a16="http://schemas.microsoft.com/office/drawing/2014/main" id="{70C63305-89B0-4A29-A994-C25D0AB1B60C}"/>
              </a:ext>
            </a:extLst>
          </p:cNvPr>
          <p:cNvSpPr txBox="1"/>
          <p:nvPr/>
        </p:nvSpPr>
        <p:spPr>
          <a:xfrm>
            <a:off x="4325645" y="3657249"/>
            <a:ext cx="717611" cy="954107"/>
          </a:xfrm>
          <a:prstGeom prst="rect">
            <a:avLst/>
          </a:prstGeom>
          <a:noFill/>
        </p:spPr>
        <p:txBody>
          <a:bodyPr wrap="square" rtlCol="0">
            <a:spAutoFit/>
          </a:bodyPr>
          <a:lstStyle/>
          <a:p>
            <a:r>
              <a:rPr lang="en-US" sz="2800" b="1">
                <a:latin typeface="Gill Sans" panose="020B0604020202020204" charset="0"/>
              </a:rPr>
              <a:t>P’2</a:t>
            </a:r>
            <a:endParaRPr lang="en-US" sz="2800">
              <a:latin typeface="Gill Sans" panose="020B0604020202020204" charset="0"/>
            </a:endParaRPr>
          </a:p>
        </p:txBody>
      </p:sp>
      <p:sp>
        <p:nvSpPr>
          <p:cNvPr id="43" name="TextBox 42">
            <a:extLst>
              <a:ext uri="{FF2B5EF4-FFF2-40B4-BE49-F238E27FC236}">
                <a16:creationId xmlns:a16="http://schemas.microsoft.com/office/drawing/2014/main" id="{F642F54E-7B60-47FF-ACDD-1214E0F8AD71}"/>
              </a:ext>
            </a:extLst>
          </p:cNvPr>
          <p:cNvSpPr txBox="1"/>
          <p:nvPr/>
        </p:nvSpPr>
        <p:spPr>
          <a:xfrm>
            <a:off x="4325644" y="5260624"/>
            <a:ext cx="824885" cy="523220"/>
          </a:xfrm>
          <a:prstGeom prst="rect">
            <a:avLst/>
          </a:prstGeom>
          <a:noFill/>
        </p:spPr>
        <p:txBody>
          <a:bodyPr wrap="square" rtlCol="0">
            <a:spAutoFit/>
          </a:bodyPr>
          <a:lstStyle/>
          <a:p>
            <a:r>
              <a:rPr lang="en-US" sz="2800" b="1" err="1">
                <a:latin typeface="Gill Sans" panose="020B0604020202020204" charset="0"/>
              </a:rPr>
              <a:t>P’n</a:t>
            </a:r>
            <a:endParaRPr lang="en-US" sz="2800">
              <a:latin typeface="Gill Sans" panose="020B0604020202020204" charset="0"/>
            </a:endParaRPr>
          </a:p>
        </p:txBody>
      </p:sp>
      <p:sp>
        <p:nvSpPr>
          <p:cNvPr id="44" name="TextBox 43">
            <a:extLst>
              <a:ext uri="{FF2B5EF4-FFF2-40B4-BE49-F238E27FC236}">
                <a16:creationId xmlns:a16="http://schemas.microsoft.com/office/drawing/2014/main" id="{26161C79-F9ED-44CA-B903-65F31121AE82}"/>
              </a:ext>
            </a:extLst>
          </p:cNvPr>
          <p:cNvSpPr txBox="1"/>
          <p:nvPr/>
        </p:nvSpPr>
        <p:spPr>
          <a:xfrm>
            <a:off x="5875169" y="3657249"/>
            <a:ext cx="717611" cy="523220"/>
          </a:xfrm>
          <a:prstGeom prst="rect">
            <a:avLst/>
          </a:prstGeom>
          <a:noFill/>
        </p:spPr>
        <p:txBody>
          <a:bodyPr wrap="square" rtlCol="0">
            <a:spAutoFit/>
          </a:bodyPr>
          <a:lstStyle/>
          <a:p>
            <a:r>
              <a:rPr lang="en-US" sz="2800" b="1">
                <a:latin typeface="Gill Sans" panose="020B0604020202020204" charset="0"/>
              </a:rPr>
              <a:t>  P’</a:t>
            </a:r>
            <a:endParaRPr lang="en-US" sz="2800">
              <a:latin typeface="Gill Sans" panose="020B0604020202020204" charset="0"/>
            </a:endParaRPr>
          </a:p>
        </p:txBody>
      </p:sp>
      <p:cxnSp>
        <p:nvCxnSpPr>
          <p:cNvPr id="51" name="Straight Arrow Connector 50">
            <a:extLst>
              <a:ext uri="{FF2B5EF4-FFF2-40B4-BE49-F238E27FC236}">
                <a16:creationId xmlns:a16="http://schemas.microsoft.com/office/drawing/2014/main" id="{9E40AFF3-C0F8-4757-A5E7-1BFA1859C117}"/>
              </a:ext>
            </a:extLst>
          </p:cNvPr>
          <p:cNvCxnSpPr>
            <a:cxnSpLocks/>
            <a:stCxn id="41" idx="3"/>
            <a:endCxn id="44" idx="0"/>
          </p:cNvCxnSpPr>
          <p:nvPr/>
        </p:nvCxnSpPr>
        <p:spPr>
          <a:xfrm>
            <a:off x="5061752" y="2295863"/>
            <a:ext cx="1172223" cy="13613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EDD2F83-AB50-482C-9FD5-6619C00759B1}"/>
              </a:ext>
            </a:extLst>
          </p:cNvPr>
          <p:cNvCxnSpPr>
            <a:cxnSpLocks/>
            <a:stCxn id="42" idx="3"/>
            <a:endCxn id="44" idx="1"/>
          </p:cNvCxnSpPr>
          <p:nvPr/>
        </p:nvCxnSpPr>
        <p:spPr>
          <a:xfrm flipV="1">
            <a:off x="5043256" y="3918859"/>
            <a:ext cx="83191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8E63374-7CB5-4653-98E3-C013FA1A2E78}"/>
              </a:ext>
            </a:extLst>
          </p:cNvPr>
          <p:cNvCxnSpPr>
            <a:stCxn id="43" idx="3"/>
            <a:endCxn id="44" idx="2"/>
          </p:cNvCxnSpPr>
          <p:nvPr/>
        </p:nvCxnSpPr>
        <p:spPr>
          <a:xfrm flipV="1">
            <a:off x="5150529" y="4180469"/>
            <a:ext cx="1083446" cy="134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1E6D181-89CD-46E1-A784-E123AC4A108F}"/>
              </a:ext>
            </a:extLst>
          </p:cNvPr>
          <p:cNvCxnSpPr/>
          <p:nvPr/>
        </p:nvCxnSpPr>
        <p:spPr>
          <a:xfrm flipH="1" flipV="1">
            <a:off x="3409025" y="2314344"/>
            <a:ext cx="2466144" cy="134290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781AF9A-1BF2-4B47-ADAB-B6385B9DF1EB}"/>
              </a:ext>
            </a:extLst>
          </p:cNvPr>
          <p:cNvCxnSpPr>
            <a:cxnSpLocks/>
          </p:cNvCxnSpPr>
          <p:nvPr/>
        </p:nvCxnSpPr>
        <p:spPr>
          <a:xfrm flipH="1">
            <a:off x="3427890" y="4120546"/>
            <a:ext cx="2416576" cy="13342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Curved 68">
            <a:extLst>
              <a:ext uri="{FF2B5EF4-FFF2-40B4-BE49-F238E27FC236}">
                <a16:creationId xmlns:a16="http://schemas.microsoft.com/office/drawing/2014/main" id="{4B2E08EC-D8BF-43A7-B5A4-15DA6252EF16}"/>
              </a:ext>
            </a:extLst>
          </p:cNvPr>
          <p:cNvCxnSpPr>
            <a:stCxn id="44" idx="1"/>
            <a:endCxn id="13" idx="0"/>
          </p:cNvCxnSpPr>
          <p:nvPr/>
        </p:nvCxnSpPr>
        <p:spPr>
          <a:xfrm rot="10800000">
            <a:off x="3324687" y="3657249"/>
            <a:ext cx="2550482" cy="261610"/>
          </a:xfrm>
          <a:prstGeom prst="curvedConnector4">
            <a:avLst>
              <a:gd name="adj1" fmla="val 1197"/>
              <a:gd name="adj2" fmla="val 18738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7075FCD-C1CB-46D0-938F-BDF059D3F2F0}"/>
              </a:ext>
            </a:extLst>
          </p:cNvPr>
          <p:cNvSpPr txBox="1"/>
          <p:nvPr/>
        </p:nvSpPr>
        <p:spPr>
          <a:xfrm>
            <a:off x="6067885" y="5021102"/>
            <a:ext cx="6115606" cy="1384995"/>
          </a:xfrm>
          <a:prstGeom prst="rect">
            <a:avLst/>
          </a:prstGeom>
          <a:noFill/>
        </p:spPr>
        <p:txBody>
          <a:bodyPr wrap="square" rtlCol="0">
            <a:spAutoFit/>
          </a:bodyPr>
          <a:lstStyle/>
          <a:p>
            <a:r>
              <a:rPr lang="en-US" sz="2800"/>
              <a:t>A model small enough to be run on a single machine is trained in parallel with different subsets of data</a:t>
            </a:r>
          </a:p>
        </p:txBody>
      </p:sp>
    </p:spTree>
    <p:extLst>
      <p:ext uri="{BB962C8B-B14F-4D97-AF65-F5344CB8AC3E}">
        <p14:creationId xmlns:p14="http://schemas.microsoft.com/office/powerpoint/2010/main" val="3502671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461-6933-564F-AD59-A2F2450931BA}"/>
              </a:ext>
            </a:extLst>
          </p:cNvPr>
          <p:cNvSpPr>
            <a:spLocks noGrp="1"/>
          </p:cNvSpPr>
          <p:nvPr>
            <p:ph type="title"/>
          </p:nvPr>
        </p:nvSpPr>
        <p:spPr/>
        <p:txBody>
          <a:bodyPr/>
          <a:lstStyle/>
          <a:p>
            <a:r>
              <a:rPr lang="en-US"/>
              <a:t>Background and Motivation</a:t>
            </a:r>
          </a:p>
        </p:txBody>
      </p:sp>
      <p:sp>
        <p:nvSpPr>
          <p:cNvPr id="3" name="Text Placeholder 2">
            <a:extLst>
              <a:ext uri="{FF2B5EF4-FFF2-40B4-BE49-F238E27FC236}">
                <a16:creationId xmlns:a16="http://schemas.microsoft.com/office/drawing/2014/main" id="{09C9B7AD-569A-4A4D-B3D0-85414B5F1C48}"/>
              </a:ext>
            </a:extLst>
          </p:cNvPr>
          <p:cNvSpPr>
            <a:spLocks noGrp="1"/>
          </p:cNvSpPr>
          <p:nvPr>
            <p:ph type="body" idx="1"/>
          </p:nvPr>
        </p:nvSpPr>
        <p:spPr>
          <a:xfrm>
            <a:off x="838200" y="1825625"/>
            <a:ext cx="10515600" cy="3174078"/>
          </a:xfrm>
        </p:spPr>
        <p:txBody>
          <a:bodyPr>
            <a:normAutofit/>
          </a:bodyPr>
          <a:lstStyle/>
          <a:p>
            <a:pPr marL="0" indent="0">
              <a:buNone/>
            </a:pPr>
            <a:endParaRPr lang="en-US"/>
          </a:p>
          <a:p>
            <a:pPr marL="285750" indent="-285750">
              <a:buFont typeface="Courier New" panose="02070309020205020404" pitchFamily="49" charset="0"/>
              <a:buChar char="o"/>
            </a:pPr>
            <a:r>
              <a:rPr lang="en-US"/>
              <a:t>There is a lot of “big” data:</a:t>
            </a:r>
          </a:p>
          <a:p>
            <a:pPr marL="742950" lvl="7" indent="-285750">
              <a:buFont typeface="Arial" panose="020B0604020202020204" pitchFamily="34" charset="0"/>
              <a:buChar char="•"/>
            </a:pPr>
            <a:r>
              <a:rPr lang="en-US" sz="2000">
                <a:latin typeface="Gill Sans"/>
                <a:cs typeface="Gill Sans"/>
                <a:sym typeface="Gill Sans"/>
              </a:rPr>
              <a:t>Texts</a:t>
            </a:r>
          </a:p>
          <a:p>
            <a:pPr marL="742950" lvl="7" indent="-285750">
              <a:buFont typeface="Arial" panose="020B0604020202020204" pitchFamily="34" charset="0"/>
              <a:buChar char="•"/>
            </a:pPr>
            <a:r>
              <a:rPr lang="en-US" sz="2000">
                <a:latin typeface="Gill Sans"/>
                <a:cs typeface="Gill Sans"/>
                <a:sym typeface="Gill Sans"/>
              </a:rPr>
              <a:t>Images</a:t>
            </a:r>
          </a:p>
          <a:p>
            <a:pPr marL="742950" lvl="7" indent="-285750">
              <a:buFont typeface="Arial" panose="020B0604020202020204" pitchFamily="34" charset="0"/>
              <a:buChar char="•"/>
            </a:pPr>
            <a:r>
              <a:rPr lang="en-US" sz="2000">
                <a:latin typeface="Gill Sans"/>
                <a:cs typeface="Gill Sans"/>
                <a:sym typeface="Gill Sans"/>
              </a:rPr>
              <a:t>Voices</a:t>
            </a:r>
          </a:p>
          <a:p>
            <a:pPr marL="742950" lvl="7" indent="-285750">
              <a:buFont typeface="Arial" panose="020B0604020202020204" pitchFamily="34" charset="0"/>
              <a:buChar char="•"/>
            </a:pPr>
            <a:r>
              <a:rPr lang="en-US" sz="2000">
                <a:latin typeface="Gill Sans"/>
                <a:cs typeface="Gill Sans"/>
                <a:sym typeface="Gill Sans"/>
              </a:rPr>
              <a:t>Videos</a:t>
            </a:r>
          </a:p>
          <a:p>
            <a:pPr marL="285750" indent="-285750">
              <a:buFont typeface="Courier New" panose="02070309020205020404" pitchFamily="49" charset="0"/>
              <a:buChar char="o"/>
            </a:pPr>
            <a:r>
              <a:rPr lang="en-US"/>
              <a:t>User activities</a:t>
            </a:r>
          </a:p>
        </p:txBody>
      </p:sp>
      <p:sp>
        <p:nvSpPr>
          <p:cNvPr id="4" name="Slide Number Placeholder 3">
            <a:extLst>
              <a:ext uri="{FF2B5EF4-FFF2-40B4-BE49-F238E27FC236}">
                <a16:creationId xmlns:a16="http://schemas.microsoft.com/office/drawing/2014/main" id="{C8B36BD4-009E-494E-8554-61B5C9A36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pic>
        <p:nvPicPr>
          <p:cNvPr id="6" name="Picture 5">
            <a:extLst>
              <a:ext uri="{FF2B5EF4-FFF2-40B4-BE49-F238E27FC236}">
                <a16:creationId xmlns:a16="http://schemas.microsoft.com/office/drawing/2014/main" id="{BBEC6EB7-DAB1-3C44-8512-EC9550E0181B}"/>
              </a:ext>
            </a:extLst>
          </p:cNvPr>
          <p:cNvPicPr>
            <a:picLocks noChangeAspect="1"/>
          </p:cNvPicPr>
          <p:nvPr/>
        </p:nvPicPr>
        <p:blipFill rotWithShape="1">
          <a:blip r:embed="rId3"/>
          <a:srcRect t="9931" b="13118"/>
          <a:stretch/>
        </p:blipFill>
        <p:spPr>
          <a:xfrm>
            <a:off x="6710318" y="1825625"/>
            <a:ext cx="3800563" cy="4650079"/>
          </a:xfrm>
          <a:prstGeom prst="rect">
            <a:avLst/>
          </a:prstGeom>
        </p:spPr>
      </p:pic>
    </p:spTree>
    <p:extLst>
      <p:ext uri="{BB962C8B-B14F-4D97-AF65-F5344CB8AC3E}">
        <p14:creationId xmlns:p14="http://schemas.microsoft.com/office/powerpoint/2010/main" val="4248381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Rounded Corners 58">
            <a:extLst>
              <a:ext uri="{FF2B5EF4-FFF2-40B4-BE49-F238E27FC236}">
                <a16:creationId xmlns:a16="http://schemas.microsoft.com/office/drawing/2014/main" id="{7FC098F7-E98B-449A-9D9D-3F18FE20B1C5}"/>
              </a:ext>
            </a:extLst>
          </p:cNvPr>
          <p:cNvSpPr/>
          <p:nvPr/>
        </p:nvSpPr>
        <p:spPr>
          <a:xfrm>
            <a:off x="5535229" y="136525"/>
            <a:ext cx="6546171" cy="200292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C11CFB-10CF-44C3-9C73-9F5A15C7CF65}"/>
              </a:ext>
            </a:extLst>
          </p:cNvPr>
          <p:cNvSpPr>
            <a:spLocks noGrp="1"/>
          </p:cNvSpPr>
          <p:nvPr>
            <p:ph type="title"/>
          </p:nvPr>
        </p:nvSpPr>
        <p:spPr/>
        <p:txBody>
          <a:bodyPr/>
          <a:lstStyle/>
          <a:p>
            <a:r>
              <a:rPr lang="en-US"/>
              <a:t>Model Parallelism</a:t>
            </a:r>
          </a:p>
        </p:txBody>
      </p:sp>
      <p:sp>
        <p:nvSpPr>
          <p:cNvPr id="4" name="Slide Number Placeholder 3">
            <a:extLst>
              <a:ext uri="{FF2B5EF4-FFF2-40B4-BE49-F238E27FC236}">
                <a16:creationId xmlns:a16="http://schemas.microsoft.com/office/drawing/2014/main" id="{49CE9F53-4C86-4286-BE52-55691C966A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
        <p:nvSpPr>
          <p:cNvPr id="5" name="Rectangle 4">
            <a:extLst>
              <a:ext uri="{FF2B5EF4-FFF2-40B4-BE49-F238E27FC236}">
                <a16:creationId xmlns:a16="http://schemas.microsoft.com/office/drawing/2014/main" id="{8DCF0859-817A-4B6A-9436-F8FF88DDFDD7}"/>
              </a:ext>
            </a:extLst>
          </p:cNvPr>
          <p:cNvSpPr/>
          <p:nvPr/>
        </p:nvSpPr>
        <p:spPr>
          <a:xfrm>
            <a:off x="2778711" y="1825625"/>
            <a:ext cx="1091953" cy="9797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4DA4F56-CFD6-4E00-8BAB-2CD0C87CC176}"/>
              </a:ext>
            </a:extLst>
          </p:cNvPr>
          <p:cNvSpPr/>
          <p:nvPr/>
        </p:nvSpPr>
        <p:spPr>
          <a:xfrm>
            <a:off x="2778711" y="3429000"/>
            <a:ext cx="1091953" cy="9797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0D6F83-8860-415E-A080-6A39902AD9A7}"/>
              </a:ext>
            </a:extLst>
          </p:cNvPr>
          <p:cNvSpPr/>
          <p:nvPr/>
        </p:nvSpPr>
        <p:spPr>
          <a:xfrm>
            <a:off x="2778711" y="5032375"/>
            <a:ext cx="1091953" cy="979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5941165-E4A6-4B01-86B7-F29157F9F3C8}"/>
              </a:ext>
            </a:extLst>
          </p:cNvPr>
          <p:cNvSpPr txBox="1"/>
          <p:nvPr/>
        </p:nvSpPr>
        <p:spPr>
          <a:xfrm>
            <a:off x="5768640" y="239251"/>
            <a:ext cx="1741503" cy="523220"/>
          </a:xfrm>
          <a:prstGeom prst="rect">
            <a:avLst/>
          </a:prstGeom>
          <a:noFill/>
        </p:spPr>
        <p:txBody>
          <a:bodyPr wrap="square" rtlCol="0">
            <a:spAutoFit/>
          </a:bodyPr>
          <a:lstStyle/>
          <a:p>
            <a:r>
              <a:rPr lang="en-US" sz="2800">
                <a:latin typeface="Gill Sans" panose="020B0604020202020204" charset="0"/>
              </a:rPr>
              <a:t>Data </a:t>
            </a:r>
            <a:r>
              <a:rPr lang="en-US" sz="2800" b="1">
                <a:latin typeface="Gill Sans" panose="020B0604020202020204" charset="0"/>
              </a:rPr>
              <a:t>D</a:t>
            </a:r>
            <a:endParaRPr lang="en-US" sz="2800">
              <a:latin typeface="Gill Sans" panose="020B0604020202020204" charset="0"/>
            </a:endParaRPr>
          </a:p>
        </p:txBody>
      </p:sp>
      <p:sp>
        <p:nvSpPr>
          <p:cNvPr id="11" name="TextBox 10">
            <a:extLst>
              <a:ext uri="{FF2B5EF4-FFF2-40B4-BE49-F238E27FC236}">
                <a16:creationId xmlns:a16="http://schemas.microsoft.com/office/drawing/2014/main" id="{90352108-253F-48C7-8BD4-175EF4B0118B}"/>
              </a:ext>
            </a:extLst>
          </p:cNvPr>
          <p:cNvSpPr txBox="1"/>
          <p:nvPr/>
        </p:nvSpPr>
        <p:spPr>
          <a:xfrm>
            <a:off x="5768640" y="1119620"/>
            <a:ext cx="5980222" cy="954107"/>
          </a:xfrm>
          <a:prstGeom prst="rect">
            <a:avLst/>
          </a:prstGeom>
          <a:noFill/>
        </p:spPr>
        <p:txBody>
          <a:bodyPr wrap="square" rtlCol="0">
            <a:spAutoFit/>
          </a:bodyPr>
          <a:lstStyle/>
          <a:p>
            <a:r>
              <a:rPr lang="en-US" sz="2800">
                <a:latin typeface="Gill Sans" panose="020B0604020202020204" charset="0"/>
              </a:rPr>
              <a:t>Model Parameters </a:t>
            </a:r>
            <a:r>
              <a:rPr lang="en-US" sz="2800" b="1">
                <a:latin typeface="Gill Sans" panose="020B0604020202020204" charset="0"/>
              </a:rPr>
              <a:t>P -&gt;</a:t>
            </a:r>
            <a:r>
              <a:rPr lang="en-US" sz="2800">
                <a:latin typeface="Gill Sans" panose="020B0604020202020204" charset="0"/>
              </a:rPr>
              <a:t>  Subsets </a:t>
            </a:r>
            <a:r>
              <a:rPr lang="en-US" sz="2800" b="1">
                <a:latin typeface="Gill Sans" panose="020B0604020202020204" charset="0"/>
              </a:rPr>
              <a:t>P1, P2, …, </a:t>
            </a:r>
            <a:r>
              <a:rPr lang="en-US" sz="2800" b="1" err="1">
                <a:latin typeface="Gill Sans" panose="020B0604020202020204" charset="0"/>
              </a:rPr>
              <a:t>Pn</a:t>
            </a:r>
            <a:endParaRPr lang="en-US" sz="2800">
              <a:latin typeface="Gill Sans" panose="020B0604020202020204" charset="0"/>
            </a:endParaRPr>
          </a:p>
        </p:txBody>
      </p:sp>
      <p:sp>
        <p:nvSpPr>
          <p:cNvPr id="12" name="TextBox 11">
            <a:extLst>
              <a:ext uri="{FF2B5EF4-FFF2-40B4-BE49-F238E27FC236}">
                <a16:creationId xmlns:a16="http://schemas.microsoft.com/office/drawing/2014/main" id="{B9F5D6E8-8207-4BD3-8483-8F107F461B03}"/>
              </a:ext>
            </a:extLst>
          </p:cNvPr>
          <p:cNvSpPr txBox="1"/>
          <p:nvPr/>
        </p:nvSpPr>
        <p:spPr>
          <a:xfrm>
            <a:off x="2984377" y="2015771"/>
            <a:ext cx="717611" cy="523220"/>
          </a:xfrm>
          <a:prstGeom prst="rect">
            <a:avLst/>
          </a:prstGeom>
          <a:noFill/>
        </p:spPr>
        <p:txBody>
          <a:bodyPr wrap="square" rtlCol="0">
            <a:spAutoFit/>
          </a:bodyPr>
          <a:lstStyle/>
          <a:p>
            <a:r>
              <a:rPr lang="en-US" sz="2800" b="1">
                <a:latin typeface="Gill Sans" panose="020B0604020202020204" charset="0"/>
              </a:rPr>
              <a:t>P1</a:t>
            </a:r>
            <a:endParaRPr lang="en-US" sz="2800">
              <a:latin typeface="Gill Sans" panose="020B0604020202020204" charset="0"/>
            </a:endParaRPr>
          </a:p>
        </p:txBody>
      </p:sp>
      <p:sp>
        <p:nvSpPr>
          <p:cNvPr id="13" name="TextBox 12">
            <a:extLst>
              <a:ext uri="{FF2B5EF4-FFF2-40B4-BE49-F238E27FC236}">
                <a16:creationId xmlns:a16="http://schemas.microsoft.com/office/drawing/2014/main" id="{A1B997FA-32C2-4904-A58C-BC5A8B833B82}"/>
              </a:ext>
            </a:extLst>
          </p:cNvPr>
          <p:cNvSpPr txBox="1"/>
          <p:nvPr/>
        </p:nvSpPr>
        <p:spPr>
          <a:xfrm>
            <a:off x="2965881" y="3657249"/>
            <a:ext cx="717611" cy="523220"/>
          </a:xfrm>
          <a:prstGeom prst="rect">
            <a:avLst/>
          </a:prstGeom>
          <a:noFill/>
        </p:spPr>
        <p:txBody>
          <a:bodyPr wrap="square" rtlCol="0">
            <a:spAutoFit/>
          </a:bodyPr>
          <a:lstStyle/>
          <a:p>
            <a:r>
              <a:rPr lang="en-US" sz="2800" b="1">
                <a:latin typeface="Gill Sans" panose="020B0604020202020204" charset="0"/>
              </a:rPr>
              <a:t>P2</a:t>
            </a:r>
            <a:endParaRPr lang="en-US" sz="2800">
              <a:latin typeface="Gill Sans" panose="020B0604020202020204" charset="0"/>
            </a:endParaRPr>
          </a:p>
        </p:txBody>
      </p:sp>
      <p:sp>
        <p:nvSpPr>
          <p:cNvPr id="14" name="TextBox 13">
            <a:extLst>
              <a:ext uri="{FF2B5EF4-FFF2-40B4-BE49-F238E27FC236}">
                <a16:creationId xmlns:a16="http://schemas.microsoft.com/office/drawing/2014/main" id="{373B3E78-291D-423F-9811-8DAA6146CEB7}"/>
              </a:ext>
            </a:extLst>
          </p:cNvPr>
          <p:cNvSpPr txBox="1"/>
          <p:nvPr/>
        </p:nvSpPr>
        <p:spPr>
          <a:xfrm>
            <a:off x="2965880" y="5260624"/>
            <a:ext cx="824885" cy="523220"/>
          </a:xfrm>
          <a:prstGeom prst="rect">
            <a:avLst/>
          </a:prstGeom>
          <a:noFill/>
        </p:spPr>
        <p:txBody>
          <a:bodyPr wrap="square" rtlCol="0">
            <a:spAutoFit/>
          </a:bodyPr>
          <a:lstStyle/>
          <a:p>
            <a:r>
              <a:rPr lang="en-US" sz="2800" b="1">
                <a:latin typeface="Gill Sans" panose="020B0604020202020204" charset="0"/>
              </a:rPr>
              <a:t>P3</a:t>
            </a:r>
            <a:endParaRPr lang="en-US" sz="2800">
              <a:latin typeface="Gill Sans" panose="020B0604020202020204" charset="0"/>
            </a:endParaRPr>
          </a:p>
        </p:txBody>
      </p:sp>
      <p:sp>
        <p:nvSpPr>
          <p:cNvPr id="15" name="TextBox 14">
            <a:extLst>
              <a:ext uri="{FF2B5EF4-FFF2-40B4-BE49-F238E27FC236}">
                <a16:creationId xmlns:a16="http://schemas.microsoft.com/office/drawing/2014/main" id="{2BEA4857-7453-4537-867B-7FCF24A7B8DF}"/>
              </a:ext>
            </a:extLst>
          </p:cNvPr>
          <p:cNvSpPr txBox="1"/>
          <p:nvPr/>
        </p:nvSpPr>
        <p:spPr>
          <a:xfrm>
            <a:off x="1793659" y="2052734"/>
            <a:ext cx="717611" cy="523220"/>
          </a:xfrm>
          <a:prstGeom prst="rect">
            <a:avLst/>
          </a:prstGeom>
          <a:noFill/>
        </p:spPr>
        <p:txBody>
          <a:bodyPr wrap="square" rtlCol="0">
            <a:spAutoFit/>
          </a:bodyPr>
          <a:lstStyle/>
          <a:p>
            <a:r>
              <a:rPr lang="en-US" sz="2800" b="1">
                <a:latin typeface="Gill Sans" panose="020B0604020202020204" charset="0"/>
              </a:rPr>
              <a:t>D1</a:t>
            </a:r>
            <a:endParaRPr lang="en-US" sz="2800">
              <a:latin typeface="Gill Sans" panose="020B0604020202020204" charset="0"/>
            </a:endParaRPr>
          </a:p>
        </p:txBody>
      </p:sp>
      <p:sp>
        <p:nvSpPr>
          <p:cNvPr id="16" name="TextBox 15">
            <a:extLst>
              <a:ext uri="{FF2B5EF4-FFF2-40B4-BE49-F238E27FC236}">
                <a16:creationId xmlns:a16="http://schemas.microsoft.com/office/drawing/2014/main" id="{C6B391E0-9815-450B-8064-64305D9B36CF}"/>
              </a:ext>
            </a:extLst>
          </p:cNvPr>
          <p:cNvSpPr txBox="1"/>
          <p:nvPr/>
        </p:nvSpPr>
        <p:spPr>
          <a:xfrm>
            <a:off x="1775163" y="3657250"/>
            <a:ext cx="717611" cy="523220"/>
          </a:xfrm>
          <a:prstGeom prst="rect">
            <a:avLst/>
          </a:prstGeom>
          <a:noFill/>
        </p:spPr>
        <p:txBody>
          <a:bodyPr wrap="square" rtlCol="0">
            <a:spAutoFit/>
          </a:bodyPr>
          <a:lstStyle/>
          <a:p>
            <a:r>
              <a:rPr lang="en-US" sz="2800" b="1">
                <a:latin typeface="Gill Sans" panose="020B0604020202020204" charset="0"/>
              </a:rPr>
              <a:t>D2</a:t>
            </a:r>
            <a:endParaRPr lang="en-US" sz="2800">
              <a:latin typeface="Gill Sans" panose="020B0604020202020204" charset="0"/>
            </a:endParaRPr>
          </a:p>
        </p:txBody>
      </p:sp>
      <p:sp>
        <p:nvSpPr>
          <p:cNvPr id="17" name="TextBox 16">
            <a:extLst>
              <a:ext uri="{FF2B5EF4-FFF2-40B4-BE49-F238E27FC236}">
                <a16:creationId xmlns:a16="http://schemas.microsoft.com/office/drawing/2014/main" id="{37CCD775-38FE-4198-95B5-933FFDFFB201}"/>
              </a:ext>
            </a:extLst>
          </p:cNvPr>
          <p:cNvSpPr txBox="1"/>
          <p:nvPr/>
        </p:nvSpPr>
        <p:spPr>
          <a:xfrm>
            <a:off x="1775162" y="5260625"/>
            <a:ext cx="824885" cy="523220"/>
          </a:xfrm>
          <a:prstGeom prst="rect">
            <a:avLst/>
          </a:prstGeom>
          <a:noFill/>
        </p:spPr>
        <p:txBody>
          <a:bodyPr wrap="square" rtlCol="0">
            <a:spAutoFit/>
          </a:bodyPr>
          <a:lstStyle/>
          <a:p>
            <a:r>
              <a:rPr lang="en-US" sz="2800" b="1" err="1">
                <a:latin typeface="Gill Sans" panose="020B0604020202020204" charset="0"/>
              </a:rPr>
              <a:t>Dn</a:t>
            </a:r>
            <a:endParaRPr lang="en-US" sz="2800">
              <a:latin typeface="Gill Sans" panose="020B0604020202020204" charset="0"/>
            </a:endParaRPr>
          </a:p>
        </p:txBody>
      </p:sp>
      <p:sp>
        <p:nvSpPr>
          <p:cNvPr id="18" name="TextBox 17">
            <a:extLst>
              <a:ext uri="{FF2B5EF4-FFF2-40B4-BE49-F238E27FC236}">
                <a16:creationId xmlns:a16="http://schemas.microsoft.com/office/drawing/2014/main" id="{96A139F9-0601-4695-A71C-C41B131AC502}"/>
              </a:ext>
            </a:extLst>
          </p:cNvPr>
          <p:cNvSpPr txBox="1"/>
          <p:nvPr/>
        </p:nvSpPr>
        <p:spPr>
          <a:xfrm>
            <a:off x="605162" y="3657249"/>
            <a:ext cx="717611" cy="523220"/>
          </a:xfrm>
          <a:prstGeom prst="rect">
            <a:avLst/>
          </a:prstGeom>
          <a:noFill/>
        </p:spPr>
        <p:txBody>
          <a:bodyPr wrap="square" rtlCol="0">
            <a:spAutoFit/>
          </a:bodyPr>
          <a:lstStyle/>
          <a:p>
            <a:r>
              <a:rPr lang="en-US" sz="2800" b="1">
                <a:latin typeface="Gill Sans" panose="020B0604020202020204" charset="0"/>
              </a:rPr>
              <a:t>D</a:t>
            </a:r>
            <a:endParaRPr lang="en-US" sz="2800">
              <a:latin typeface="Gill Sans" panose="020B0604020202020204" charset="0"/>
            </a:endParaRPr>
          </a:p>
        </p:txBody>
      </p:sp>
      <p:cxnSp>
        <p:nvCxnSpPr>
          <p:cNvPr id="20" name="Straight Arrow Connector 19">
            <a:extLst>
              <a:ext uri="{FF2B5EF4-FFF2-40B4-BE49-F238E27FC236}">
                <a16:creationId xmlns:a16="http://schemas.microsoft.com/office/drawing/2014/main" id="{99DCA2D1-289C-4B00-8D70-4B5F88BA2A72}"/>
              </a:ext>
            </a:extLst>
          </p:cNvPr>
          <p:cNvCxnSpPr>
            <a:stCxn id="18" idx="0"/>
            <a:endCxn id="15" idx="1"/>
          </p:cNvCxnSpPr>
          <p:nvPr/>
        </p:nvCxnSpPr>
        <p:spPr>
          <a:xfrm flipV="1">
            <a:off x="963968" y="2314344"/>
            <a:ext cx="829691" cy="1342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DC2A055-C01F-4062-9396-442B820E85ED}"/>
              </a:ext>
            </a:extLst>
          </p:cNvPr>
          <p:cNvCxnSpPr>
            <a:stCxn id="15" idx="3"/>
            <a:endCxn id="5" idx="1"/>
          </p:cNvCxnSpPr>
          <p:nvPr/>
        </p:nvCxnSpPr>
        <p:spPr>
          <a:xfrm>
            <a:off x="2511270" y="2314344"/>
            <a:ext cx="267441" cy="1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2BABAFC-BE9D-46BD-9DC2-6FE13775E233}"/>
              </a:ext>
            </a:extLst>
          </p:cNvPr>
          <p:cNvCxnSpPr>
            <a:stCxn id="18" idx="3"/>
            <a:endCxn id="16" idx="1"/>
          </p:cNvCxnSpPr>
          <p:nvPr/>
        </p:nvCxnSpPr>
        <p:spPr>
          <a:xfrm>
            <a:off x="1322773" y="3918859"/>
            <a:ext cx="45239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01BDBF-1381-46AA-84BA-0605918C42EE}"/>
              </a:ext>
            </a:extLst>
          </p:cNvPr>
          <p:cNvCxnSpPr>
            <a:stCxn id="16" idx="3"/>
            <a:endCxn id="7" idx="1"/>
          </p:cNvCxnSpPr>
          <p:nvPr/>
        </p:nvCxnSpPr>
        <p:spPr>
          <a:xfrm>
            <a:off x="2492774" y="3918860"/>
            <a:ext cx="2859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962B2E-238D-4B90-B7CF-014E98D467F1}"/>
              </a:ext>
            </a:extLst>
          </p:cNvPr>
          <p:cNvCxnSpPr>
            <a:stCxn id="18" idx="2"/>
            <a:endCxn id="17" idx="1"/>
          </p:cNvCxnSpPr>
          <p:nvPr/>
        </p:nvCxnSpPr>
        <p:spPr>
          <a:xfrm>
            <a:off x="963968" y="4180469"/>
            <a:ext cx="811194" cy="134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C5260F5-0762-426C-8DFC-998F9BC4DEFB}"/>
              </a:ext>
            </a:extLst>
          </p:cNvPr>
          <p:cNvCxnSpPr>
            <a:stCxn id="17" idx="3"/>
            <a:endCxn id="8" idx="1"/>
          </p:cNvCxnSpPr>
          <p:nvPr/>
        </p:nvCxnSpPr>
        <p:spPr>
          <a:xfrm>
            <a:off x="2600047" y="5522235"/>
            <a:ext cx="1786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62E8070-6B20-4EDE-A59D-855F72632729}"/>
              </a:ext>
            </a:extLst>
          </p:cNvPr>
          <p:cNvSpPr txBox="1"/>
          <p:nvPr/>
        </p:nvSpPr>
        <p:spPr>
          <a:xfrm>
            <a:off x="4344141" y="2015771"/>
            <a:ext cx="717611" cy="523220"/>
          </a:xfrm>
          <a:prstGeom prst="rect">
            <a:avLst/>
          </a:prstGeom>
          <a:noFill/>
        </p:spPr>
        <p:txBody>
          <a:bodyPr wrap="square" rtlCol="0">
            <a:spAutoFit/>
          </a:bodyPr>
          <a:lstStyle/>
          <a:p>
            <a:r>
              <a:rPr lang="en-US" sz="2800" b="1">
                <a:latin typeface="Gill Sans" panose="020B0604020202020204" charset="0"/>
              </a:rPr>
              <a:t>P1’</a:t>
            </a:r>
            <a:endParaRPr lang="en-US" sz="2800">
              <a:latin typeface="Gill Sans" panose="020B0604020202020204" charset="0"/>
            </a:endParaRPr>
          </a:p>
        </p:txBody>
      </p:sp>
      <p:sp>
        <p:nvSpPr>
          <p:cNvPr id="42" name="TextBox 41">
            <a:extLst>
              <a:ext uri="{FF2B5EF4-FFF2-40B4-BE49-F238E27FC236}">
                <a16:creationId xmlns:a16="http://schemas.microsoft.com/office/drawing/2014/main" id="{70C63305-89B0-4A29-A994-C25D0AB1B60C}"/>
              </a:ext>
            </a:extLst>
          </p:cNvPr>
          <p:cNvSpPr txBox="1"/>
          <p:nvPr/>
        </p:nvSpPr>
        <p:spPr>
          <a:xfrm>
            <a:off x="4325645" y="3657249"/>
            <a:ext cx="717611" cy="523220"/>
          </a:xfrm>
          <a:prstGeom prst="rect">
            <a:avLst/>
          </a:prstGeom>
          <a:noFill/>
        </p:spPr>
        <p:txBody>
          <a:bodyPr wrap="square" rtlCol="0">
            <a:spAutoFit/>
          </a:bodyPr>
          <a:lstStyle/>
          <a:p>
            <a:r>
              <a:rPr lang="en-US" sz="2800" b="1">
                <a:latin typeface="Gill Sans" panose="020B0604020202020204" charset="0"/>
              </a:rPr>
              <a:t>P2’</a:t>
            </a:r>
            <a:endParaRPr lang="en-US" sz="2800">
              <a:latin typeface="Gill Sans" panose="020B0604020202020204" charset="0"/>
            </a:endParaRPr>
          </a:p>
        </p:txBody>
      </p:sp>
      <p:sp>
        <p:nvSpPr>
          <p:cNvPr id="43" name="TextBox 42">
            <a:extLst>
              <a:ext uri="{FF2B5EF4-FFF2-40B4-BE49-F238E27FC236}">
                <a16:creationId xmlns:a16="http://schemas.microsoft.com/office/drawing/2014/main" id="{F642F54E-7B60-47FF-ACDD-1214E0F8AD71}"/>
              </a:ext>
            </a:extLst>
          </p:cNvPr>
          <p:cNvSpPr txBox="1"/>
          <p:nvPr/>
        </p:nvSpPr>
        <p:spPr>
          <a:xfrm>
            <a:off x="4325644" y="5260624"/>
            <a:ext cx="824885" cy="523220"/>
          </a:xfrm>
          <a:prstGeom prst="rect">
            <a:avLst/>
          </a:prstGeom>
          <a:noFill/>
        </p:spPr>
        <p:txBody>
          <a:bodyPr wrap="square" rtlCol="0">
            <a:spAutoFit/>
          </a:bodyPr>
          <a:lstStyle/>
          <a:p>
            <a:r>
              <a:rPr lang="en-US" sz="2800" b="1" err="1">
                <a:latin typeface="Gill Sans" panose="020B0604020202020204" charset="0"/>
              </a:rPr>
              <a:t>Pn</a:t>
            </a:r>
            <a:r>
              <a:rPr lang="en-US" sz="2800" b="1">
                <a:latin typeface="Gill Sans" panose="020B0604020202020204" charset="0"/>
              </a:rPr>
              <a:t>’</a:t>
            </a:r>
            <a:endParaRPr lang="en-US" sz="2800">
              <a:latin typeface="Gill Sans" panose="020B0604020202020204" charset="0"/>
            </a:endParaRPr>
          </a:p>
        </p:txBody>
      </p:sp>
      <p:cxnSp>
        <p:nvCxnSpPr>
          <p:cNvPr id="6" name="Connector: Curved 5">
            <a:extLst>
              <a:ext uri="{FF2B5EF4-FFF2-40B4-BE49-F238E27FC236}">
                <a16:creationId xmlns:a16="http://schemas.microsoft.com/office/drawing/2014/main" id="{9EEB6BC6-9A36-4A2E-A98C-2FBEA5656757}"/>
              </a:ext>
            </a:extLst>
          </p:cNvPr>
          <p:cNvCxnSpPr>
            <a:stCxn id="42" idx="2"/>
            <a:endCxn id="13" idx="2"/>
          </p:cNvCxnSpPr>
          <p:nvPr/>
        </p:nvCxnSpPr>
        <p:spPr>
          <a:xfrm rot="5400000">
            <a:off x="4004569" y="3500587"/>
            <a:ext cx="12700" cy="1359764"/>
          </a:xfrm>
          <a:prstGeom prst="curvedConnector3">
            <a:avLst>
              <a:gd name="adj1" fmla="val 333786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300A314D-F94B-455C-B77C-949A904ABC4F}"/>
              </a:ext>
            </a:extLst>
          </p:cNvPr>
          <p:cNvCxnSpPr/>
          <p:nvPr/>
        </p:nvCxnSpPr>
        <p:spPr>
          <a:xfrm rot="5400000">
            <a:off x="4055245" y="5338561"/>
            <a:ext cx="12700" cy="1359764"/>
          </a:xfrm>
          <a:prstGeom prst="curvedConnector3">
            <a:avLst>
              <a:gd name="adj1" fmla="val 333786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82E4D76-F198-4086-A6E2-2EED1999A212}"/>
              </a:ext>
            </a:extLst>
          </p:cNvPr>
          <p:cNvCxnSpPr/>
          <p:nvPr/>
        </p:nvCxnSpPr>
        <p:spPr>
          <a:xfrm rot="5400000">
            <a:off x="4016714" y="2143810"/>
            <a:ext cx="12700" cy="1359764"/>
          </a:xfrm>
          <a:prstGeom prst="curvedConnector3">
            <a:avLst>
              <a:gd name="adj1" fmla="val 333786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894DD4BA-3179-4AEF-A906-C1A4E773FC98}"/>
              </a:ext>
            </a:extLst>
          </p:cNvPr>
          <p:cNvCxnSpPr>
            <a:stCxn id="42" idx="2"/>
            <a:endCxn id="8" idx="0"/>
          </p:cNvCxnSpPr>
          <p:nvPr/>
        </p:nvCxnSpPr>
        <p:spPr>
          <a:xfrm rot="5400000">
            <a:off x="3578617" y="3926541"/>
            <a:ext cx="851906" cy="1359763"/>
          </a:xfrm>
          <a:prstGeom prst="curvedConnector3">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58F563A-98A3-4373-BCA1-3E29EE9C7902}"/>
              </a:ext>
            </a:extLst>
          </p:cNvPr>
          <p:cNvSpPr txBox="1"/>
          <p:nvPr/>
        </p:nvSpPr>
        <p:spPr>
          <a:xfrm>
            <a:off x="5420190" y="5021102"/>
            <a:ext cx="6763301" cy="1384995"/>
          </a:xfrm>
          <a:prstGeom prst="rect">
            <a:avLst/>
          </a:prstGeom>
          <a:noFill/>
        </p:spPr>
        <p:txBody>
          <a:bodyPr wrap="square" rtlCol="0">
            <a:spAutoFit/>
          </a:bodyPr>
          <a:lstStyle/>
          <a:p>
            <a:r>
              <a:rPr lang="en-US" sz="2800"/>
              <a:t>A large model with many parameters must be run across a cluster. Each machine updates a portion of parameters</a:t>
            </a:r>
          </a:p>
        </p:txBody>
      </p:sp>
    </p:spTree>
    <p:extLst>
      <p:ext uri="{BB962C8B-B14F-4D97-AF65-F5344CB8AC3E}">
        <p14:creationId xmlns:p14="http://schemas.microsoft.com/office/powerpoint/2010/main" val="331522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5F343-25EE-40D4-8BC6-6F6EAF1E761F}"/>
              </a:ext>
            </a:extLst>
          </p:cNvPr>
          <p:cNvSpPr>
            <a:spLocks noGrp="1"/>
          </p:cNvSpPr>
          <p:nvPr>
            <p:ph type="title"/>
          </p:nvPr>
        </p:nvSpPr>
        <p:spPr/>
        <p:txBody>
          <a:bodyPr/>
          <a:lstStyle/>
          <a:p>
            <a:r>
              <a:rPr lang="en-US"/>
              <a:t>Model Parallelism</a:t>
            </a:r>
          </a:p>
        </p:txBody>
      </p:sp>
      <p:sp>
        <p:nvSpPr>
          <p:cNvPr id="3" name="Text Placeholder 2">
            <a:extLst>
              <a:ext uri="{FF2B5EF4-FFF2-40B4-BE49-F238E27FC236}">
                <a16:creationId xmlns:a16="http://schemas.microsoft.com/office/drawing/2014/main" id="{39662791-7002-46C1-9653-CD10F58AA8B6}"/>
              </a:ext>
            </a:extLst>
          </p:cNvPr>
          <p:cNvSpPr>
            <a:spLocks noGrp="1"/>
          </p:cNvSpPr>
          <p:nvPr>
            <p:ph type="body" idx="1"/>
          </p:nvPr>
        </p:nvSpPr>
        <p:spPr/>
        <p:txBody>
          <a:bodyPr/>
          <a:lstStyle/>
          <a:p>
            <a:r>
              <a:rPr lang="en-US"/>
              <a:t>Parameter updates must be periodically communicated to dependent parameters on a separate worker</a:t>
            </a:r>
          </a:p>
          <a:p>
            <a:r>
              <a:rPr lang="en-US"/>
              <a:t>Some parameters may take more iterations to converge</a:t>
            </a:r>
          </a:p>
          <a:p>
            <a:r>
              <a:rPr lang="en-US"/>
              <a:t>In a naïve system, a parameter that takes 10 iterations to converge  and depends on a parameter that takes 100 iterations would block</a:t>
            </a:r>
          </a:p>
        </p:txBody>
      </p:sp>
      <p:sp>
        <p:nvSpPr>
          <p:cNvPr id="4" name="Slide Number Placeholder 3">
            <a:extLst>
              <a:ext uri="{FF2B5EF4-FFF2-40B4-BE49-F238E27FC236}">
                <a16:creationId xmlns:a16="http://schemas.microsoft.com/office/drawing/2014/main" id="{0DADEBF2-01B1-4BAC-871B-79F1B78B80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41</a:t>
            </a:fld>
            <a:endParaRPr lang="en-US"/>
          </a:p>
        </p:txBody>
      </p:sp>
    </p:spTree>
    <p:extLst>
      <p:ext uri="{BB962C8B-B14F-4D97-AF65-F5344CB8AC3E}">
        <p14:creationId xmlns:p14="http://schemas.microsoft.com/office/powerpoint/2010/main" val="2145501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9001-F7CA-4D80-8915-AA735AF25431}"/>
              </a:ext>
            </a:extLst>
          </p:cNvPr>
          <p:cNvSpPr>
            <a:spLocks noGrp="1"/>
          </p:cNvSpPr>
          <p:nvPr>
            <p:ph type="title"/>
          </p:nvPr>
        </p:nvSpPr>
        <p:spPr/>
        <p:txBody>
          <a:bodyPr/>
          <a:lstStyle/>
          <a:p>
            <a:r>
              <a:rPr lang="en-US"/>
              <a:t>Model Parallelism</a:t>
            </a:r>
          </a:p>
        </p:txBody>
      </p:sp>
      <p:sp>
        <p:nvSpPr>
          <p:cNvPr id="3" name="Text Placeholder 2">
            <a:extLst>
              <a:ext uri="{FF2B5EF4-FFF2-40B4-BE49-F238E27FC236}">
                <a16:creationId xmlns:a16="http://schemas.microsoft.com/office/drawing/2014/main" id="{9E8ECA44-3470-4C14-A7F9-0A3A421ECD40}"/>
              </a:ext>
            </a:extLst>
          </p:cNvPr>
          <p:cNvSpPr>
            <a:spLocks noGrp="1"/>
          </p:cNvSpPr>
          <p:nvPr>
            <p:ph type="body" idx="1"/>
          </p:nvPr>
        </p:nvSpPr>
        <p:spPr/>
        <p:txBody>
          <a:bodyPr/>
          <a:lstStyle/>
          <a:p>
            <a:r>
              <a:rPr lang="en-US"/>
              <a:t>An ideal parallel schedule would maximize progress per iteration</a:t>
            </a:r>
          </a:p>
          <a:p>
            <a:pPr lvl="1"/>
            <a:r>
              <a:rPr lang="en-US"/>
              <a:t>Would likely incur acceptable errors by violating dependencies</a:t>
            </a:r>
          </a:p>
          <a:p>
            <a:pPr lvl="1"/>
            <a:r>
              <a:rPr lang="en-US"/>
              <a:t>Computationally inefficient to compute</a:t>
            </a:r>
          </a:p>
          <a:p>
            <a:r>
              <a:rPr lang="en-US"/>
              <a:t>A random schedule would fail or progress slowly</a:t>
            </a:r>
          </a:p>
          <a:p>
            <a:r>
              <a:rPr lang="en-US"/>
              <a:t>An approximate schedule can be cheaply computed</a:t>
            </a:r>
          </a:p>
          <a:p>
            <a:pPr lvl="1"/>
            <a:r>
              <a:rPr lang="en-US"/>
              <a:t>Based on the </a:t>
            </a:r>
            <a:r>
              <a:rPr lang="en-US" err="1"/>
              <a:t>SchMP</a:t>
            </a:r>
            <a:r>
              <a:rPr lang="en-US"/>
              <a:t> model, this may be statically or dynamically computed</a:t>
            </a:r>
          </a:p>
        </p:txBody>
      </p:sp>
      <p:sp>
        <p:nvSpPr>
          <p:cNvPr id="4" name="Slide Number Placeholder 3">
            <a:extLst>
              <a:ext uri="{FF2B5EF4-FFF2-40B4-BE49-F238E27FC236}">
                <a16:creationId xmlns:a16="http://schemas.microsoft.com/office/drawing/2014/main" id="{41932DF1-2EFC-4AB1-891F-B18CFF22C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42</a:t>
            </a:fld>
            <a:endParaRPr lang="en-US"/>
          </a:p>
        </p:txBody>
      </p:sp>
    </p:spTree>
    <p:extLst>
      <p:ext uri="{BB962C8B-B14F-4D97-AF65-F5344CB8AC3E}">
        <p14:creationId xmlns:p14="http://schemas.microsoft.com/office/powerpoint/2010/main" val="19275146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89001-F7CA-4D80-8915-AA735AF25431}"/>
              </a:ext>
            </a:extLst>
          </p:cNvPr>
          <p:cNvSpPr>
            <a:spLocks noGrp="1"/>
          </p:cNvSpPr>
          <p:nvPr>
            <p:ph type="title"/>
          </p:nvPr>
        </p:nvSpPr>
        <p:spPr/>
        <p:txBody>
          <a:bodyPr/>
          <a:lstStyle/>
          <a:p>
            <a:r>
              <a:rPr lang="en-US"/>
              <a:t>Previous systems</a:t>
            </a:r>
          </a:p>
        </p:txBody>
      </p:sp>
      <p:sp>
        <p:nvSpPr>
          <p:cNvPr id="3" name="Text Placeholder 2">
            <a:extLst>
              <a:ext uri="{FF2B5EF4-FFF2-40B4-BE49-F238E27FC236}">
                <a16:creationId xmlns:a16="http://schemas.microsoft.com/office/drawing/2014/main" id="{9E8ECA44-3470-4C14-A7F9-0A3A421ECD40}"/>
              </a:ext>
            </a:extLst>
          </p:cNvPr>
          <p:cNvSpPr>
            <a:spLocks noGrp="1"/>
          </p:cNvSpPr>
          <p:nvPr>
            <p:ph type="body" idx="1"/>
          </p:nvPr>
        </p:nvSpPr>
        <p:spPr>
          <a:xfrm>
            <a:off x="838200" y="1825625"/>
            <a:ext cx="10644996" cy="4351338"/>
          </a:xfrm>
        </p:spPr>
        <p:txBody>
          <a:bodyPr/>
          <a:lstStyle/>
          <a:p>
            <a:r>
              <a:rPr lang="en-US"/>
              <a:t>Tolerable errors and relaxed synchronization</a:t>
            </a:r>
          </a:p>
          <a:p>
            <a:pPr lvl="1"/>
            <a:r>
              <a:rPr lang="en-US"/>
              <a:t>Lacked fine-grained control of parameter updates, so can't handle model parallelism’s parameter dependencies or uneven convergence</a:t>
            </a:r>
          </a:p>
          <a:p>
            <a:r>
              <a:rPr lang="en-US"/>
              <a:t>Schedule is computed by workers alongside parameter updates</a:t>
            </a:r>
          </a:p>
          <a:p>
            <a:pPr lvl="1"/>
            <a:endParaRPr lang="en-US"/>
          </a:p>
        </p:txBody>
      </p:sp>
      <p:sp>
        <p:nvSpPr>
          <p:cNvPr id="4" name="Slide Number Placeholder 3">
            <a:extLst>
              <a:ext uri="{FF2B5EF4-FFF2-40B4-BE49-F238E27FC236}">
                <a16:creationId xmlns:a16="http://schemas.microsoft.com/office/drawing/2014/main" id="{41932DF1-2EFC-4AB1-891F-B18CFF22C6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43</a:t>
            </a:fld>
            <a:endParaRPr lang="en-US"/>
          </a:p>
        </p:txBody>
      </p:sp>
    </p:spTree>
    <p:extLst>
      <p:ext uri="{BB962C8B-B14F-4D97-AF65-F5344CB8AC3E}">
        <p14:creationId xmlns:p14="http://schemas.microsoft.com/office/powerpoint/2010/main" val="3919109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FA58-D2D2-4D40-A60B-838D1DFDB9A0}"/>
              </a:ext>
            </a:extLst>
          </p:cNvPr>
          <p:cNvSpPr>
            <a:spLocks noGrp="1"/>
          </p:cNvSpPr>
          <p:nvPr>
            <p:ph type="title"/>
          </p:nvPr>
        </p:nvSpPr>
        <p:spPr/>
        <p:txBody>
          <a:bodyPr/>
          <a:lstStyle/>
          <a:p>
            <a:r>
              <a:rPr lang="en-US"/>
              <a:t>STRADS</a:t>
            </a:r>
          </a:p>
        </p:txBody>
      </p:sp>
      <p:sp>
        <p:nvSpPr>
          <p:cNvPr id="3" name="Text Placeholder 2">
            <a:extLst>
              <a:ext uri="{FF2B5EF4-FFF2-40B4-BE49-F238E27FC236}">
                <a16:creationId xmlns:a16="http://schemas.microsoft.com/office/drawing/2014/main" id="{9287CF70-86DE-4F68-8B9C-3B4ABA4B61BF}"/>
              </a:ext>
            </a:extLst>
          </p:cNvPr>
          <p:cNvSpPr>
            <a:spLocks noGrp="1"/>
          </p:cNvSpPr>
          <p:nvPr>
            <p:ph type="body" idx="1"/>
          </p:nvPr>
        </p:nvSpPr>
        <p:spPr/>
        <p:txBody>
          <a:bodyPr/>
          <a:lstStyle/>
          <a:p>
            <a:r>
              <a:rPr lang="en-US"/>
              <a:t>System to execute </a:t>
            </a:r>
            <a:r>
              <a:rPr lang="en-US" err="1"/>
              <a:t>SchMP</a:t>
            </a:r>
            <a:r>
              <a:rPr lang="en-US"/>
              <a:t> programs</a:t>
            </a:r>
          </a:p>
          <a:p>
            <a:pPr lvl="1"/>
            <a:r>
              <a:rPr lang="en-US"/>
              <a:t>Automatically optimize throughput (iterations per second)</a:t>
            </a:r>
          </a:p>
          <a:p>
            <a:r>
              <a:rPr lang="en-US"/>
              <a:t>Three layers</a:t>
            </a:r>
          </a:p>
          <a:p>
            <a:pPr lvl="1"/>
            <a:r>
              <a:rPr lang="en-US"/>
              <a:t>User-level </a:t>
            </a:r>
            <a:r>
              <a:rPr lang="en-US" err="1"/>
              <a:t>SchMP</a:t>
            </a:r>
            <a:r>
              <a:rPr lang="en-US"/>
              <a:t> Instructions</a:t>
            </a:r>
          </a:p>
          <a:p>
            <a:pPr lvl="1"/>
            <a:r>
              <a:rPr lang="en-US"/>
              <a:t>Services to run </a:t>
            </a:r>
            <a:r>
              <a:rPr lang="en-US" err="1"/>
              <a:t>SchMP</a:t>
            </a:r>
            <a:r>
              <a:rPr lang="en-US"/>
              <a:t> Instructions on a </a:t>
            </a:r>
            <a:r>
              <a:rPr lang="en-US" b="1"/>
              <a:t>cluster</a:t>
            </a:r>
          </a:p>
          <a:p>
            <a:pPr lvl="1"/>
            <a:r>
              <a:rPr lang="en-US"/>
              <a:t>Service implementation on Static Engine and Dynamic Engine</a:t>
            </a:r>
          </a:p>
        </p:txBody>
      </p:sp>
      <p:sp>
        <p:nvSpPr>
          <p:cNvPr id="4" name="Slide Number Placeholder 3">
            <a:extLst>
              <a:ext uri="{FF2B5EF4-FFF2-40B4-BE49-F238E27FC236}">
                <a16:creationId xmlns:a16="http://schemas.microsoft.com/office/drawing/2014/main" id="{A287DCB7-2401-422A-A25E-1950C66DEE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44</a:t>
            </a:fld>
            <a:endParaRPr lang="en-US"/>
          </a:p>
        </p:txBody>
      </p:sp>
      <p:pic>
        <p:nvPicPr>
          <p:cNvPr id="6" name="Picture 5" descr="A screenshot of a cell phone&#10;&#10;Description automatically generated">
            <a:extLst>
              <a:ext uri="{FF2B5EF4-FFF2-40B4-BE49-F238E27FC236}">
                <a16:creationId xmlns:a16="http://schemas.microsoft.com/office/drawing/2014/main" id="{BBDA8521-C43C-4D16-ABCB-6ACB26E47185}"/>
              </a:ext>
            </a:extLst>
          </p:cNvPr>
          <p:cNvPicPr>
            <a:picLocks noChangeAspect="1"/>
          </p:cNvPicPr>
          <p:nvPr/>
        </p:nvPicPr>
        <p:blipFill>
          <a:blip r:embed="rId2"/>
          <a:stretch>
            <a:fillRect/>
          </a:stretch>
        </p:blipFill>
        <p:spPr>
          <a:xfrm>
            <a:off x="7051784" y="474750"/>
            <a:ext cx="4901674" cy="2431875"/>
          </a:xfrm>
          <a:prstGeom prst="rect">
            <a:avLst/>
          </a:prstGeom>
        </p:spPr>
      </p:pic>
    </p:spTree>
    <p:extLst>
      <p:ext uri="{BB962C8B-B14F-4D97-AF65-F5344CB8AC3E}">
        <p14:creationId xmlns:p14="http://schemas.microsoft.com/office/powerpoint/2010/main" val="25960715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AFCA-863C-4721-AEC1-90AEB691EBC4}"/>
              </a:ext>
            </a:extLst>
          </p:cNvPr>
          <p:cNvSpPr>
            <a:spLocks noGrp="1"/>
          </p:cNvSpPr>
          <p:nvPr>
            <p:ph type="title"/>
          </p:nvPr>
        </p:nvSpPr>
        <p:spPr/>
        <p:txBody>
          <a:bodyPr/>
          <a:lstStyle/>
          <a:p>
            <a:r>
              <a:rPr lang="en-US" err="1"/>
              <a:t>SchMP</a:t>
            </a:r>
            <a:r>
              <a:rPr lang="en-US"/>
              <a:t> Instructions on STRADS</a:t>
            </a:r>
          </a:p>
        </p:txBody>
      </p:sp>
      <p:sp>
        <p:nvSpPr>
          <p:cNvPr id="3" name="Text Placeholder 2">
            <a:extLst>
              <a:ext uri="{FF2B5EF4-FFF2-40B4-BE49-F238E27FC236}">
                <a16:creationId xmlns:a16="http://schemas.microsoft.com/office/drawing/2014/main" id="{BB9CA175-B73A-4FF2-92F1-274ACD3D49F1}"/>
              </a:ext>
            </a:extLst>
          </p:cNvPr>
          <p:cNvSpPr>
            <a:spLocks noGrp="1"/>
          </p:cNvSpPr>
          <p:nvPr>
            <p:ph type="body" idx="1"/>
          </p:nvPr>
        </p:nvSpPr>
        <p:spPr/>
        <p:txBody>
          <a:bodyPr/>
          <a:lstStyle/>
          <a:p>
            <a:r>
              <a:rPr lang="en-US" err="1"/>
              <a:t>SchMP</a:t>
            </a:r>
            <a:r>
              <a:rPr lang="en-US"/>
              <a:t> Instructions are user defined abstract functions</a:t>
            </a:r>
          </a:p>
          <a:p>
            <a:r>
              <a:rPr lang="en-US"/>
              <a:t>Performed iteratively by STRADS</a:t>
            </a:r>
          </a:p>
          <a:p>
            <a:pPr lvl="1"/>
            <a:r>
              <a:rPr lang="en-US"/>
              <a:t>First, </a:t>
            </a:r>
            <a:r>
              <a:rPr lang="en-US" i="1"/>
              <a:t>schedule( )</a:t>
            </a:r>
          </a:p>
          <a:p>
            <a:pPr lvl="1"/>
            <a:r>
              <a:rPr lang="en-US"/>
              <a:t>Next, parallel </a:t>
            </a:r>
            <a:r>
              <a:rPr lang="en-US" i="1"/>
              <a:t>update( ) </a:t>
            </a:r>
            <a:r>
              <a:rPr lang="en-US"/>
              <a:t>instances</a:t>
            </a:r>
          </a:p>
          <a:p>
            <a:pPr lvl="1"/>
            <a:r>
              <a:rPr lang="en-US"/>
              <a:t>Finally, </a:t>
            </a:r>
            <a:r>
              <a:rPr lang="en-US" i="1"/>
              <a:t>aggregate( )</a:t>
            </a:r>
            <a:endParaRPr lang="en-US"/>
          </a:p>
          <a:p>
            <a:endParaRPr lang="en-US"/>
          </a:p>
          <a:p>
            <a:endParaRPr lang="en-US"/>
          </a:p>
          <a:p>
            <a:endParaRPr lang="en-US"/>
          </a:p>
          <a:p>
            <a:endParaRPr lang="en-US"/>
          </a:p>
          <a:p>
            <a:endParaRPr lang="en-US" i="1"/>
          </a:p>
        </p:txBody>
      </p:sp>
      <p:sp>
        <p:nvSpPr>
          <p:cNvPr id="4" name="Slide Number Placeholder 3">
            <a:extLst>
              <a:ext uri="{FF2B5EF4-FFF2-40B4-BE49-F238E27FC236}">
                <a16:creationId xmlns:a16="http://schemas.microsoft.com/office/drawing/2014/main" id="{08B3A97C-58F3-420C-9B1C-5EE323AAEB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45</a:t>
            </a:fld>
            <a:endParaRPr lang="en-US"/>
          </a:p>
        </p:txBody>
      </p:sp>
      <p:pic>
        <p:nvPicPr>
          <p:cNvPr id="5" name="Picture 5" descr="A screenshot of a cell phone&#10;&#10;Description generated with very high confidence">
            <a:extLst>
              <a:ext uri="{FF2B5EF4-FFF2-40B4-BE49-F238E27FC236}">
                <a16:creationId xmlns:a16="http://schemas.microsoft.com/office/drawing/2014/main" id="{72A880DA-B124-4E67-BD39-5A2C73E6976B}"/>
              </a:ext>
            </a:extLst>
          </p:cNvPr>
          <p:cNvPicPr>
            <a:picLocks noChangeAspect="1"/>
          </p:cNvPicPr>
          <p:nvPr/>
        </p:nvPicPr>
        <p:blipFill>
          <a:blip r:embed="rId2"/>
          <a:stretch>
            <a:fillRect/>
          </a:stretch>
        </p:blipFill>
        <p:spPr>
          <a:xfrm>
            <a:off x="6478547" y="2888208"/>
            <a:ext cx="5300597" cy="3372740"/>
          </a:xfrm>
          <a:prstGeom prst="rect">
            <a:avLst/>
          </a:prstGeom>
        </p:spPr>
      </p:pic>
    </p:spTree>
    <p:extLst>
      <p:ext uri="{BB962C8B-B14F-4D97-AF65-F5344CB8AC3E}">
        <p14:creationId xmlns:p14="http://schemas.microsoft.com/office/powerpoint/2010/main" val="17723273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D48D-D0B7-4171-89FD-FA5C05E9A3BC}"/>
              </a:ext>
            </a:extLst>
          </p:cNvPr>
          <p:cNvSpPr>
            <a:spLocks noGrp="1"/>
          </p:cNvSpPr>
          <p:nvPr>
            <p:ph type="title"/>
          </p:nvPr>
        </p:nvSpPr>
        <p:spPr/>
        <p:txBody>
          <a:bodyPr/>
          <a:lstStyle/>
          <a:p>
            <a:r>
              <a:rPr lang="en-US"/>
              <a:t>STRADS Services</a:t>
            </a:r>
          </a:p>
        </p:txBody>
      </p:sp>
      <p:sp>
        <p:nvSpPr>
          <p:cNvPr id="3" name="Text Placeholder 2">
            <a:extLst>
              <a:ext uri="{FF2B5EF4-FFF2-40B4-BE49-F238E27FC236}">
                <a16:creationId xmlns:a16="http://schemas.microsoft.com/office/drawing/2014/main" id="{148E9DA9-1B14-4711-92A3-0E525F138C88}"/>
              </a:ext>
            </a:extLst>
          </p:cNvPr>
          <p:cNvSpPr>
            <a:spLocks noGrp="1"/>
          </p:cNvSpPr>
          <p:nvPr>
            <p:ph type="body" idx="1"/>
          </p:nvPr>
        </p:nvSpPr>
        <p:spPr/>
        <p:txBody>
          <a:bodyPr/>
          <a:lstStyle/>
          <a:p>
            <a:r>
              <a:rPr lang="en-US"/>
              <a:t>Execute </a:t>
            </a:r>
            <a:r>
              <a:rPr lang="en-US" err="1"/>
              <a:t>SchMP</a:t>
            </a:r>
            <a:r>
              <a:rPr lang="en-US"/>
              <a:t> Instructions across a </a:t>
            </a:r>
            <a:r>
              <a:rPr lang="en-US" b="1"/>
              <a:t>cluster</a:t>
            </a:r>
          </a:p>
          <a:p>
            <a:r>
              <a:rPr lang="en-US"/>
              <a:t>The </a:t>
            </a:r>
            <a:r>
              <a:rPr lang="en-US" u="sng"/>
              <a:t>Scheduler</a:t>
            </a:r>
            <a:r>
              <a:rPr lang="en-US"/>
              <a:t> computes </a:t>
            </a:r>
            <a:r>
              <a:rPr lang="en-US" i="1"/>
              <a:t>schedule( )</a:t>
            </a:r>
            <a:r>
              <a:rPr lang="en-US"/>
              <a:t> and distributes jobs</a:t>
            </a:r>
          </a:p>
          <a:p>
            <a:pPr lvl="1"/>
            <a:r>
              <a:rPr lang="en-US"/>
              <a:t>May be implemented in parallel or pipeline scheduling</a:t>
            </a:r>
          </a:p>
          <a:p>
            <a:pPr lvl="1"/>
            <a:r>
              <a:rPr lang="en-US"/>
              <a:t>Stateful across iterations</a:t>
            </a:r>
          </a:p>
          <a:p>
            <a:pPr lvl="1"/>
            <a:r>
              <a:rPr lang="en-US"/>
              <a:t>Performs </a:t>
            </a:r>
            <a:r>
              <a:rPr lang="en-US" i="1"/>
              <a:t>aggregate( )</a:t>
            </a:r>
            <a:r>
              <a:rPr lang="en-US"/>
              <a:t> and update parameters in </a:t>
            </a:r>
            <a:r>
              <a:rPr lang="en-US" u="sng"/>
              <a:t>Parameter Manager</a:t>
            </a:r>
            <a:endParaRPr lang="en-US"/>
          </a:p>
          <a:p>
            <a:r>
              <a:rPr lang="en-US"/>
              <a:t>The </a:t>
            </a:r>
            <a:r>
              <a:rPr lang="en-US" u="sng"/>
              <a:t>Parameter Manager</a:t>
            </a:r>
            <a:r>
              <a:rPr lang="en-US"/>
              <a:t> provides global access to parameters</a:t>
            </a:r>
          </a:p>
          <a:p>
            <a:pPr lvl="1"/>
            <a:r>
              <a:rPr lang="en-US"/>
              <a:t>Implemented separately for Static Engine and Dynamic Engine</a:t>
            </a:r>
          </a:p>
          <a:p>
            <a:r>
              <a:rPr lang="en-US"/>
              <a:t>The </a:t>
            </a:r>
            <a:r>
              <a:rPr lang="en-US" u="sng"/>
              <a:t>Job Executers</a:t>
            </a:r>
            <a:r>
              <a:rPr lang="en-US"/>
              <a:t> run </a:t>
            </a:r>
            <a:r>
              <a:rPr lang="en-US" i="1"/>
              <a:t>update( )</a:t>
            </a:r>
            <a:r>
              <a:rPr lang="en-US"/>
              <a:t> processes</a:t>
            </a:r>
          </a:p>
          <a:p>
            <a:pPr lvl="1"/>
            <a:r>
              <a:rPr lang="en-US"/>
              <a:t>May also be stateful across iterations</a:t>
            </a:r>
          </a:p>
          <a:p>
            <a:endParaRPr lang="en-US"/>
          </a:p>
        </p:txBody>
      </p:sp>
      <p:sp>
        <p:nvSpPr>
          <p:cNvPr id="4" name="Slide Number Placeholder 3">
            <a:extLst>
              <a:ext uri="{FF2B5EF4-FFF2-40B4-BE49-F238E27FC236}">
                <a16:creationId xmlns:a16="http://schemas.microsoft.com/office/drawing/2014/main" id="{D24DF64F-CE8F-4D75-87AE-5745BC364E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46</a:t>
            </a:fld>
            <a:endParaRPr lang="en-US"/>
          </a:p>
        </p:txBody>
      </p:sp>
    </p:spTree>
    <p:extLst>
      <p:ext uri="{BB962C8B-B14F-4D97-AF65-F5344CB8AC3E}">
        <p14:creationId xmlns:p14="http://schemas.microsoft.com/office/powerpoint/2010/main" val="39935339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28A99-3A65-4B32-801C-576A26F2BD58}"/>
              </a:ext>
            </a:extLst>
          </p:cNvPr>
          <p:cNvSpPr>
            <a:spLocks noGrp="1"/>
          </p:cNvSpPr>
          <p:nvPr>
            <p:ph type="title"/>
          </p:nvPr>
        </p:nvSpPr>
        <p:spPr/>
        <p:txBody>
          <a:bodyPr/>
          <a:lstStyle/>
          <a:p>
            <a:r>
              <a:rPr lang="en-US"/>
              <a:t>Scheduling optimizations for </a:t>
            </a:r>
            <a:r>
              <a:rPr lang="en-US" err="1"/>
              <a:t>SchMP</a:t>
            </a:r>
            <a:endParaRPr lang="en-US"/>
          </a:p>
        </p:txBody>
      </p:sp>
      <p:sp>
        <p:nvSpPr>
          <p:cNvPr id="3" name="Text Placeholder 2">
            <a:extLst>
              <a:ext uri="{FF2B5EF4-FFF2-40B4-BE49-F238E27FC236}">
                <a16:creationId xmlns:a16="http://schemas.microsoft.com/office/drawing/2014/main" id="{138B5B5A-3490-4D3E-8446-6CF70510E115}"/>
              </a:ext>
            </a:extLst>
          </p:cNvPr>
          <p:cNvSpPr>
            <a:spLocks noGrp="1"/>
          </p:cNvSpPr>
          <p:nvPr>
            <p:ph type="body" idx="1"/>
          </p:nvPr>
        </p:nvSpPr>
        <p:spPr/>
        <p:txBody>
          <a:bodyPr/>
          <a:lstStyle/>
          <a:p>
            <a:r>
              <a:rPr lang="en-US"/>
              <a:t>Pipelining allows dependent parameters to </a:t>
            </a:r>
            <a:r>
              <a:rPr lang="en-US" i="1"/>
              <a:t>update( )</a:t>
            </a:r>
            <a:r>
              <a:rPr lang="en-US"/>
              <a:t> using parameter values from some previous iteration</a:t>
            </a:r>
          </a:p>
          <a:p>
            <a:pPr lvl="1"/>
            <a:r>
              <a:rPr lang="en-US" i="1"/>
              <a:t>s</a:t>
            </a:r>
            <a:r>
              <a:rPr lang="en-US"/>
              <a:t>-deep pipeline allows a model to run iteration </a:t>
            </a:r>
            <a:r>
              <a:rPr lang="en-US" i="1" err="1"/>
              <a:t>i</a:t>
            </a:r>
            <a:r>
              <a:rPr lang="en-US"/>
              <a:t> with dependent parameters from iteration </a:t>
            </a:r>
            <a:r>
              <a:rPr lang="en-US" i="1" err="1"/>
              <a:t>i</a:t>
            </a:r>
            <a:r>
              <a:rPr lang="en-US" i="1"/>
              <a:t>-s</a:t>
            </a:r>
            <a:endParaRPr lang="en-US"/>
          </a:p>
          <a:p>
            <a:pPr lvl="1"/>
            <a:r>
              <a:rPr lang="en-US"/>
              <a:t>Stale data slows progress per iteration</a:t>
            </a:r>
          </a:p>
          <a:p>
            <a:pPr lvl="1"/>
            <a:r>
              <a:rPr lang="en-US"/>
              <a:t>Not blocking for up-to-date parameters increases iterations per second</a:t>
            </a:r>
          </a:p>
          <a:p>
            <a:r>
              <a:rPr lang="en-US"/>
              <a:t>Prioritization estimates, based on simple heuristics, which parameter updates will facilitate the greatest progress</a:t>
            </a:r>
          </a:p>
          <a:p>
            <a:pPr lvl="1"/>
            <a:r>
              <a:rPr lang="en-US"/>
              <a:t>High potential for increased progress per iteration of the system</a:t>
            </a:r>
          </a:p>
        </p:txBody>
      </p:sp>
      <p:sp>
        <p:nvSpPr>
          <p:cNvPr id="4" name="Slide Number Placeholder 3">
            <a:extLst>
              <a:ext uri="{FF2B5EF4-FFF2-40B4-BE49-F238E27FC236}">
                <a16:creationId xmlns:a16="http://schemas.microsoft.com/office/drawing/2014/main" id="{E6392D6C-A5CB-47CC-91D4-251E5E478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47</a:t>
            </a:fld>
            <a:endParaRPr lang="en-US"/>
          </a:p>
        </p:txBody>
      </p:sp>
    </p:spTree>
    <p:extLst>
      <p:ext uri="{BB962C8B-B14F-4D97-AF65-F5344CB8AC3E}">
        <p14:creationId xmlns:p14="http://schemas.microsoft.com/office/powerpoint/2010/main" val="4180258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A9CF-DFEE-41ED-A832-7C156093C95A}"/>
              </a:ext>
            </a:extLst>
          </p:cNvPr>
          <p:cNvSpPr>
            <a:spLocks noGrp="1"/>
          </p:cNvSpPr>
          <p:nvPr>
            <p:ph type="title"/>
          </p:nvPr>
        </p:nvSpPr>
        <p:spPr/>
        <p:txBody>
          <a:bodyPr/>
          <a:lstStyle/>
          <a:p>
            <a:r>
              <a:rPr lang="en-US"/>
              <a:t>Service Implementations (Engines)</a:t>
            </a:r>
          </a:p>
        </p:txBody>
      </p:sp>
      <p:sp>
        <p:nvSpPr>
          <p:cNvPr id="3" name="Text Placeholder 2">
            <a:extLst>
              <a:ext uri="{FF2B5EF4-FFF2-40B4-BE49-F238E27FC236}">
                <a16:creationId xmlns:a16="http://schemas.microsoft.com/office/drawing/2014/main" id="{854CC9E7-C111-4495-9F02-3627BD94AD70}"/>
              </a:ext>
            </a:extLst>
          </p:cNvPr>
          <p:cNvSpPr>
            <a:spLocks noGrp="1"/>
          </p:cNvSpPr>
          <p:nvPr>
            <p:ph type="body" idx="1"/>
          </p:nvPr>
        </p:nvSpPr>
        <p:spPr/>
        <p:txBody>
          <a:bodyPr/>
          <a:lstStyle/>
          <a:p>
            <a:r>
              <a:rPr lang="en-US"/>
              <a:t>Dynamic schedules change on the fly</a:t>
            </a:r>
          </a:p>
          <a:p>
            <a:r>
              <a:rPr lang="en-US"/>
              <a:t>Ideally, dynamic schedules should perform more fine-grained updates to parameters</a:t>
            </a:r>
          </a:p>
          <a:p>
            <a:pPr lvl="1"/>
            <a:r>
              <a:rPr lang="en-US"/>
              <a:t>In conjunction with exploiting uneven parameter convergence, can identify optimizations quicker, so less computation is wasted</a:t>
            </a:r>
          </a:p>
          <a:p>
            <a:r>
              <a:rPr lang="en-US"/>
              <a:t>However, with shorter iterations for workers, latency from the scheduler and networking between computers increases</a:t>
            </a:r>
          </a:p>
          <a:p>
            <a:r>
              <a:rPr lang="en-US"/>
              <a:t>These tradeoffs aren’t important in static schedules, so two engines are implanted – Static and Dynamic</a:t>
            </a:r>
          </a:p>
        </p:txBody>
      </p:sp>
      <p:sp>
        <p:nvSpPr>
          <p:cNvPr id="4" name="Slide Number Placeholder 3">
            <a:extLst>
              <a:ext uri="{FF2B5EF4-FFF2-40B4-BE49-F238E27FC236}">
                <a16:creationId xmlns:a16="http://schemas.microsoft.com/office/drawing/2014/main" id="{FFDD8CBD-756E-4DCA-A1B4-45D9092E04B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48</a:t>
            </a:fld>
            <a:endParaRPr lang="en-US"/>
          </a:p>
        </p:txBody>
      </p:sp>
    </p:spTree>
    <p:extLst>
      <p:ext uri="{BB962C8B-B14F-4D97-AF65-F5344CB8AC3E}">
        <p14:creationId xmlns:p14="http://schemas.microsoft.com/office/powerpoint/2010/main" val="40294779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C6AC-6026-4E11-97B0-730261ED3AD1}"/>
              </a:ext>
            </a:extLst>
          </p:cNvPr>
          <p:cNvSpPr>
            <a:spLocks noGrp="1"/>
          </p:cNvSpPr>
          <p:nvPr>
            <p:ph type="title"/>
          </p:nvPr>
        </p:nvSpPr>
        <p:spPr/>
        <p:txBody>
          <a:bodyPr/>
          <a:lstStyle/>
          <a:p>
            <a:r>
              <a:rPr lang="en-US"/>
              <a:t>Static Engine</a:t>
            </a:r>
          </a:p>
        </p:txBody>
      </p:sp>
      <p:sp>
        <p:nvSpPr>
          <p:cNvPr id="3" name="Text Placeholder 2">
            <a:extLst>
              <a:ext uri="{FF2B5EF4-FFF2-40B4-BE49-F238E27FC236}">
                <a16:creationId xmlns:a16="http://schemas.microsoft.com/office/drawing/2014/main" id="{2EFD81A9-5648-4884-BF9F-683BFD1DC1C4}"/>
              </a:ext>
            </a:extLst>
          </p:cNvPr>
          <p:cNvSpPr>
            <a:spLocks noGrp="1"/>
          </p:cNvSpPr>
          <p:nvPr>
            <p:ph type="body" idx="1"/>
          </p:nvPr>
        </p:nvSpPr>
        <p:spPr/>
        <p:txBody>
          <a:bodyPr/>
          <a:lstStyle/>
          <a:p>
            <a:r>
              <a:rPr lang="en-US"/>
              <a:t>Doesn’t have the same need for small parameter update, so updates to </a:t>
            </a:r>
            <a:r>
              <a:rPr lang="en-US" u="sng"/>
              <a:t>Parameter Manager</a:t>
            </a:r>
            <a:r>
              <a:rPr lang="en-US"/>
              <a:t> cause sporadic jumps in bandwidth use</a:t>
            </a:r>
          </a:p>
          <a:p>
            <a:r>
              <a:rPr lang="en-US" u="sng"/>
              <a:t>Job Executers</a:t>
            </a:r>
            <a:r>
              <a:rPr lang="en-US"/>
              <a:t> are interconnected by the </a:t>
            </a:r>
            <a:r>
              <a:rPr lang="en-US" u="sng"/>
              <a:t>Parameter Manager</a:t>
            </a:r>
            <a:r>
              <a:rPr lang="en-US"/>
              <a:t> in a ring to transfer parameters and intermediate results</a:t>
            </a:r>
          </a:p>
          <a:p>
            <a:r>
              <a:rPr lang="en-US"/>
              <a:t>As parameter updates and intermediate results are passed in a ring,  </a:t>
            </a:r>
            <a:r>
              <a:rPr lang="en-US" u="sng"/>
              <a:t>Job Executers</a:t>
            </a:r>
            <a:r>
              <a:rPr lang="en-US"/>
              <a:t> take the data they need and pass everything along.</a:t>
            </a:r>
          </a:p>
        </p:txBody>
      </p:sp>
      <p:sp>
        <p:nvSpPr>
          <p:cNvPr id="4" name="Slide Number Placeholder 3">
            <a:extLst>
              <a:ext uri="{FF2B5EF4-FFF2-40B4-BE49-F238E27FC236}">
                <a16:creationId xmlns:a16="http://schemas.microsoft.com/office/drawing/2014/main" id="{944BBCAD-6872-4D3C-B8F4-A46F852234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49</a:t>
            </a:fld>
            <a:endParaRPr lang="en-US"/>
          </a:p>
        </p:txBody>
      </p:sp>
      <p:pic>
        <p:nvPicPr>
          <p:cNvPr id="6" name="Picture 5" descr="A close up of text on a white background&#10;&#10;Description automatically generated">
            <a:extLst>
              <a:ext uri="{FF2B5EF4-FFF2-40B4-BE49-F238E27FC236}">
                <a16:creationId xmlns:a16="http://schemas.microsoft.com/office/drawing/2014/main" id="{627600E2-257F-4C12-9A0C-DDC160D5F49F}"/>
              </a:ext>
            </a:extLst>
          </p:cNvPr>
          <p:cNvPicPr>
            <a:picLocks noChangeAspect="1"/>
          </p:cNvPicPr>
          <p:nvPr/>
        </p:nvPicPr>
        <p:blipFill>
          <a:blip r:embed="rId2"/>
          <a:stretch>
            <a:fillRect/>
          </a:stretch>
        </p:blipFill>
        <p:spPr>
          <a:xfrm>
            <a:off x="8913808" y="365125"/>
            <a:ext cx="2439992" cy="2445033"/>
          </a:xfrm>
          <a:prstGeom prst="rect">
            <a:avLst/>
          </a:prstGeom>
        </p:spPr>
      </p:pic>
    </p:spTree>
    <p:extLst>
      <p:ext uri="{BB962C8B-B14F-4D97-AF65-F5344CB8AC3E}">
        <p14:creationId xmlns:p14="http://schemas.microsoft.com/office/powerpoint/2010/main" val="819884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461-6933-564F-AD59-A2F2450931BA}"/>
              </a:ext>
            </a:extLst>
          </p:cNvPr>
          <p:cNvSpPr>
            <a:spLocks noGrp="1"/>
          </p:cNvSpPr>
          <p:nvPr>
            <p:ph type="title"/>
          </p:nvPr>
        </p:nvSpPr>
        <p:spPr>
          <a:xfrm>
            <a:off x="838200" y="365125"/>
            <a:ext cx="10515600" cy="1325563"/>
          </a:xfrm>
        </p:spPr>
        <p:txBody>
          <a:bodyPr/>
          <a:lstStyle/>
          <a:p>
            <a:r>
              <a:rPr lang="en-US"/>
              <a:t>Background and Motivation</a:t>
            </a:r>
          </a:p>
        </p:txBody>
      </p:sp>
      <p:sp>
        <p:nvSpPr>
          <p:cNvPr id="3" name="Text Placeholder 2">
            <a:extLst>
              <a:ext uri="{FF2B5EF4-FFF2-40B4-BE49-F238E27FC236}">
                <a16:creationId xmlns:a16="http://schemas.microsoft.com/office/drawing/2014/main" id="{09C9B7AD-569A-4A4D-B3D0-85414B5F1C48}"/>
              </a:ext>
            </a:extLst>
          </p:cNvPr>
          <p:cNvSpPr>
            <a:spLocks noGrp="1"/>
          </p:cNvSpPr>
          <p:nvPr>
            <p:ph type="body" idx="1"/>
          </p:nvPr>
        </p:nvSpPr>
        <p:spPr>
          <a:xfrm>
            <a:off x="788193" y="2104231"/>
            <a:ext cx="3919538" cy="910432"/>
          </a:xfrm>
        </p:spPr>
        <p:txBody>
          <a:bodyPr anchor="t"/>
          <a:lstStyle/>
          <a:p>
            <a:pPr marL="0" indent="0">
              <a:buNone/>
            </a:pPr>
            <a:r>
              <a:rPr lang="en-US"/>
              <a:t>Ad links in Google search</a:t>
            </a:r>
          </a:p>
        </p:txBody>
      </p:sp>
      <p:pic>
        <p:nvPicPr>
          <p:cNvPr id="9" name="Picture 8">
            <a:extLst>
              <a:ext uri="{FF2B5EF4-FFF2-40B4-BE49-F238E27FC236}">
                <a16:creationId xmlns:a16="http://schemas.microsoft.com/office/drawing/2014/main" id="{6CD32F5E-F4BB-374F-A78D-DAFDA7217CD7}"/>
              </a:ext>
            </a:extLst>
          </p:cNvPr>
          <p:cNvPicPr>
            <a:picLocks noChangeAspect="1"/>
          </p:cNvPicPr>
          <p:nvPr/>
        </p:nvPicPr>
        <p:blipFill rotWithShape="1">
          <a:blip r:embed="rId3"/>
          <a:srcRect b="18726"/>
          <a:stretch/>
        </p:blipFill>
        <p:spPr>
          <a:xfrm>
            <a:off x="5500688" y="1870075"/>
            <a:ext cx="6504530" cy="3273425"/>
          </a:xfrm>
          <a:prstGeom prst="rect">
            <a:avLst/>
          </a:prstGeom>
        </p:spPr>
      </p:pic>
      <p:cxnSp>
        <p:nvCxnSpPr>
          <p:cNvPr id="11" name="Straight Arrow Connector 10">
            <a:extLst>
              <a:ext uri="{FF2B5EF4-FFF2-40B4-BE49-F238E27FC236}">
                <a16:creationId xmlns:a16="http://schemas.microsoft.com/office/drawing/2014/main" id="{DF734C1B-FCFE-7649-8404-754BDC29C33E}"/>
              </a:ext>
            </a:extLst>
          </p:cNvPr>
          <p:cNvCxnSpPr>
            <a:cxnSpLocks/>
            <a:stCxn id="3" idx="3"/>
          </p:cNvCxnSpPr>
          <p:nvPr/>
        </p:nvCxnSpPr>
        <p:spPr>
          <a:xfrm>
            <a:off x="4707731" y="2559447"/>
            <a:ext cx="1750219" cy="562373"/>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11FC54A-550F-E143-A82D-233E07D2E483}"/>
              </a:ext>
            </a:extLst>
          </p:cNvPr>
          <p:cNvSpPr/>
          <p:nvPr/>
        </p:nvSpPr>
        <p:spPr>
          <a:xfrm>
            <a:off x="6557963" y="3014663"/>
            <a:ext cx="1471612" cy="21431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007479C5-F585-9D41-8FC1-FF4F641BF778}"/>
              </a:ext>
            </a:extLst>
          </p:cNvPr>
          <p:cNvSpPr/>
          <p:nvPr/>
        </p:nvSpPr>
        <p:spPr>
          <a:xfrm>
            <a:off x="6557962" y="4365625"/>
            <a:ext cx="2052637" cy="21431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D88031B-72E5-B242-B320-36412B80697D}"/>
              </a:ext>
            </a:extLst>
          </p:cNvPr>
          <p:cNvCxnSpPr>
            <a:cxnSpLocks/>
            <a:stCxn id="3" idx="3"/>
          </p:cNvCxnSpPr>
          <p:nvPr/>
        </p:nvCxnSpPr>
        <p:spPr>
          <a:xfrm>
            <a:off x="4707731" y="2559447"/>
            <a:ext cx="1750219" cy="1921272"/>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7283A268-A216-E244-AD16-32AA67DCD52D}"/>
              </a:ext>
            </a:extLst>
          </p:cNvPr>
          <p:cNvSpPr txBox="1">
            <a:spLocks/>
          </p:cNvSpPr>
          <p:nvPr/>
        </p:nvSpPr>
        <p:spPr>
          <a:xfrm>
            <a:off x="788193" y="4935935"/>
            <a:ext cx="9751368" cy="149026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Gill Sans"/>
                <a:ea typeface="Gill Sans"/>
                <a:cs typeface="Gill Sans"/>
                <a:sym typeface="Gill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Gill Sans"/>
                <a:ea typeface="Gill Sans"/>
                <a:cs typeface="Gill Sans"/>
                <a:sym typeface="Gill Sans"/>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None/>
            </a:pPr>
            <a:r>
              <a:rPr lang="en-US"/>
              <a:t>Good prediction =&gt; more $$$</a:t>
            </a:r>
          </a:p>
        </p:txBody>
      </p:sp>
    </p:spTree>
    <p:extLst>
      <p:ext uri="{BB962C8B-B14F-4D97-AF65-F5344CB8AC3E}">
        <p14:creationId xmlns:p14="http://schemas.microsoft.com/office/powerpoint/2010/main" val="35035969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ECB85-BD9A-460E-A854-36F88F9CF1BC}"/>
              </a:ext>
            </a:extLst>
          </p:cNvPr>
          <p:cNvSpPr>
            <a:spLocks noGrp="1"/>
          </p:cNvSpPr>
          <p:nvPr>
            <p:ph type="title"/>
          </p:nvPr>
        </p:nvSpPr>
        <p:spPr/>
        <p:txBody>
          <a:bodyPr/>
          <a:lstStyle/>
          <a:p>
            <a:r>
              <a:rPr lang="en-US"/>
              <a:t>Dynamic Engine</a:t>
            </a:r>
          </a:p>
        </p:txBody>
      </p:sp>
      <p:sp>
        <p:nvSpPr>
          <p:cNvPr id="3" name="Text Placeholder 2">
            <a:extLst>
              <a:ext uri="{FF2B5EF4-FFF2-40B4-BE49-F238E27FC236}">
                <a16:creationId xmlns:a16="http://schemas.microsoft.com/office/drawing/2014/main" id="{2893E22B-70B6-4EB4-96F2-6307C49499ED}"/>
              </a:ext>
            </a:extLst>
          </p:cNvPr>
          <p:cNvSpPr>
            <a:spLocks noGrp="1"/>
          </p:cNvSpPr>
          <p:nvPr>
            <p:ph type="body" idx="1"/>
          </p:nvPr>
        </p:nvSpPr>
        <p:spPr/>
        <p:txBody>
          <a:bodyPr/>
          <a:lstStyle/>
          <a:p>
            <a:r>
              <a:rPr lang="en-US"/>
              <a:t>With short iterations/fine-grained parameter updates, network delays are significant relative to computation time</a:t>
            </a:r>
          </a:p>
          <a:p>
            <a:r>
              <a:rPr lang="en-US"/>
              <a:t>To increase computational utilization, pipeline is used to overlap computation on top of network communication</a:t>
            </a:r>
          </a:p>
          <a:p>
            <a:pPr lvl="1"/>
            <a:r>
              <a:rPr lang="en-US"/>
              <a:t>Pipelining overall increases throughput, but gives it a slight decrease due to using old model parameters</a:t>
            </a:r>
          </a:p>
          <a:p>
            <a:r>
              <a:rPr lang="en-US"/>
              <a:t>At scale or with very fine-grained parameter updates, scheduling latency can be a bottleneck. In this case, scheduling can be distributed</a:t>
            </a:r>
          </a:p>
        </p:txBody>
      </p:sp>
      <p:sp>
        <p:nvSpPr>
          <p:cNvPr id="4" name="Slide Number Placeholder 3">
            <a:extLst>
              <a:ext uri="{FF2B5EF4-FFF2-40B4-BE49-F238E27FC236}">
                <a16:creationId xmlns:a16="http://schemas.microsoft.com/office/drawing/2014/main" id="{712BF357-A4ED-407C-B8D3-0C590D776B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50</a:t>
            </a:fld>
            <a:endParaRPr lang="en-US"/>
          </a:p>
        </p:txBody>
      </p:sp>
    </p:spTree>
    <p:extLst>
      <p:ext uri="{BB962C8B-B14F-4D97-AF65-F5344CB8AC3E}">
        <p14:creationId xmlns:p14="http://schemas.microsoft.com/office/powerpoint/2010/main" val="2821725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6794-7F4A-4E86-AEF3-1EF96AFE3591}"/>
              </a:ext>
            </a:extLst>
          </p:cNvPr>
          <p:cNvSpPr>
            <a:spLocks noGrp="1"/>
          </p:cNvSpPr>
          <p:nvPr>
            <p:ph type="title"/>
          </p:nvPr>
        </p:nvSpPr>
        <p:spPr/>
        <p:txBody>
          <a:bodyPr/>
          <a:lstStyle/>
          <a:p>
            <a:r>
              <a:rPr lang="en-US"/>
              <a:t>Other considerations</a:t>
            </a:r>
          </a:p>
        </p:txBody>
      </p:sp>
      <p:sp>
        <p:nvSpPr>
          <p:cNvPr id="3" name="Text Placeholder 2">
            <a:extLst>
              <a:ext uri="{FF2B5EF4-FFF2-40B4-BE49-F238E27FC236}">
                <a16:creationId xmlns:a16="http://schemas.microsoft.com/office/drawing/2014/main" id="{0DA3A1E7-B29E-49BA-8EF1-A467715D0025}"/>
              </a:ext>
            </a:extLst>
          </p:cNvPr>
          <p:cNvSpPr>
            <a:spLocks noGrp="1"/>
          </p:cNvSpPr>
          <p:nvPr>
            <p:ph type="body" idx="1"/>
          </p:nvPr>
        </p:nvSpPr>
        <p:spPr/>
        <p:txBody>
          <a:bodyPr/>
          <a:lstStyle/>
          <a:p>
            <a:r>
              <a:rPr lang="en-US"/>
              <a:t>STRADS achieves fault tolerance by checkpointing model parameters after set number of iterations</a:t>
            </a:r>
          </a:p>
          <a:p>
            <a:r>
              <a:rPr lang="en-US"/>
              <a:t>STRADS avoids locking by not sharing data structures between threads in the same process</a:t>
            </a:r>
          </a:p>
          <a:p>
            <a:r>
              <a:rPr lang="en-US"/>
              <a:t>In a Dynamic iteration with pipelining, the highest priority parameters are updated first so that other updates ahead in the pipeline can use these sooner</a:t>
            </a:r>
          </a:p>
        </p:txBody>
      </p:sp>
      <p:sp>
        <p:nvSpPr>
          <p:cNvPr id="4" name="Slide Number Placeholder 3">
            <a:extLst>
              <a:ext uri="{FF2B5EF4-FFF2-40B4-BE49-F238E27FC236}">
                <a16:creationId xmlns:a16="http://schemas.microsoft.com/office/drawing/2014/main" id="{D08E9ABC-E5F2-4D3B-AA95-F639BEE3BC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spTree>
    <p:extLst>
      <p:ext uri="{BB962C8B-B14F-4D97-AF65-F5344CB8AC3E}">
        <p14:creationId xmlns:p14="http://schemas.microsoft.com/office/powerpoint/2010/main" val="127181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3889-ECA5-4E69-B3E0-8232A72CA9C5}"/>
              </a:ext>
            </a:extLst>
          </p:cNvPr>
          <p:cNvSpPr>
            <a:spLocks noGrp="1"/>
          </p:cNvSpPr>
          <p:nvPr>
            <p:ph type="title"/>
          </p:nvPr>
        </p:nvSpPr>
        <p:spPr>
          <a:xfrm>
            <a:off x="838200" y="365125"/>
            <a:ext cx="10738282" cy="1325563"/>
          </a:xfrm>
        </p:spPr>
        <p:txBody>
          <a:bodyPr/>
          <a:lstStyle/>
          <a:p>
            <a:r>
              <a:rPr lang="en-US"/>
              <a:t>Analysis - Static-scheduled </a:t>
            </a:r>
            <a:r>
              <a:rPr lang="en-US" err="1"/>
              <a:t>SchMP</a:t>
            </a:r>
            <a:r>
              <a:rPr lang="en-US"/>
              <a:t> on STRADS </a:t>
            </a:r>
          </a:p>
        </p:txBody>
      </p:sp>
      <p:sp>
        <p:nvSpPr>
          <p:cNvPr id="3" name="Text Placeholder 2">
            <a:extLst>
              <a:ext uri="{FF2B5EF4-FFF2-40B4-BE49-F238E27FC236}">
                <a16:creationId xmlns:a16="http://schemas.microsoft.com/office/drawing/2014/main" id="{3CEA438A-BD36-4E6C-ACAE-D07D7C364BA0}"/>
              </a:ext>
            </a:extLst>
          </p:cNvPr>
          <p:cNvSpPr>
            <a:spLocks noGrp="1"/>
          </p:cNvSpPr>
          <p:nvPr>
            <p:ph type="body" idx="1"/>
          </p:nvPr>
        </p:nvSpPr>
        <p:spPr>
          <a:xfrm>
            <a:off x="838200" y="1825625"/>
            <a:ext cx="10644996" cy="4351338"/>
          </a:xfrm>
        </p:spPr>
        <p:txBody>
          <a:bodyPr>
            <a:normAutofit/>
          </a:bodyPr>
          <a:lstStyle/>
          <a:p>
            <a:r>
              <a:rPr lang="en-US"/>
              <a:t>Compared with data parallel implementations</a:t>
            </a:r>
          </a:p>
          <a:p>
            <a:r>
              <a:rPr lang="en-US"/>
              <a:t>Static </a:t>
            </a:r>
            <a:r>
              <a:rPr lang="en-US" err="1"/>
              <a:t>SchMP</a:t>
            </a:r>
            <a:r>
              <a:rPr lang="en-US"/>
              <a:t> scheduling has high progress per iteration</a:t>
            </a:r>
          </a:p>
          <a:p>
            <a:r>
              <a:rPr lang="en-US"/>
              <a:t>Static </a:t>
            </a:r>
            <a:r>
              <a:rPr lang="en-US" err="1"/>
              <a:t>SchMP</a:t>
            </a:r>
            <a:r>
              <a:rPr lang="en-US"/>
              <a:t> scheduling has high throughput</a:t>
            </a:r>
          </a:p>
          <a:p>
            <a:pPr lvl="1"/>
            <a:r>
              <a:rPr lang="en-US"/>
              <a:t>Efficient synchronization with </a:t>
            </a:r>
            <a:r>
              <a:rPr lang="en-US" u="sng"/>
              <a:t>Job Executors</a:t>
            </a:r>
            <a:r>
              <a:rPr lang="en-US"/>
              <a:t> ring topology</a:t>
            </a:r>
          </a:p>
          <a:p>
            <a:pPr lvl="1"/>
            <a:r>
              <a:rPr lang="en-US"/>
              <a:t>Maintains at scale while other systems drop off at 50 to 100 machines</a:t>
            </a:r>
          </a:p>
          <a:p>
            <a:pPr lvl="1"/>
            <a:r>
              <a:rPr lang="en-US"/>
              <a:t>Avoids lock contention within processes</a:t>
            </a:r>
          </a:p>
          <a:p>
            <a:r>
              <a:rPr lang="en-US"/>
              <a:t>Converges 10 times faster</a:t>
            </a:r>
          </a:p>
        </p:txBody>
      </p:sp>
      <p:sp>
        <p:nvSpPr>
          <p:cNvPr id="4" name="Slide Number Placeholder 3">
            <a:extLst>
              <a:ext uri="{FF2B5EF4-FFF2-40B4-BE49-F238E27FC236}">
                <a16:creationId xmlns:a16="http://schemas.microsoft.com/office/drawing/2014/main" id="{F74818D0-C233-401E-8073-814E4DA97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52</a:t>
            </a:fld>
            <a:endParaRPr lang="en-US"/>
          </a:p>
        </p:txBody>
      </p:sp>
    </p:spTree>
    <p:extLst>
      <p:ext uri="{BB962C8B-B14F-4D97-AF65-F5344CB8AC3E}">
        <p14:creationId xmlns:p14="http://schemas.microsoft.com/office/powerpoint/2010/main" val="314860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3889-ECA5-4E69-B3E0-8232A72CA9C5}"/>
              </a:ext>
            </a:extLst>
          </p:cNvPr>
          <p:cNvSpPr>
            <a:spLocks noGrp="1"/>
          </p:cNvSpPr>
          <p:nvPr>
            <p:ph type="title"/>
          </p:nvPr>
        </p:nvSpPr>
        <p:spPr>
          <a:xfrm>
            <a:off x="838200" y="365125"/>
            <a:ext cx="10392052" cy="1325563"/>
          </a:xfrm>
        </p:spPr>
        <p:txBody>
          <a:bodyPr/>
          <a:lstStyle/>
          <a:p>
            <a:r>
              <a:rPr lang="en-US"/>
              <a:t>Analysis – Dynamic-scheduled </a:t>
            </a:r>
            <a:r>
              <a:rPr lang="en-US" err="1"/>
              <a:t>SchMP</a:t>
            </a:r>
            <a:r>
              <a:rPr lang="en-US"/>
              <a:t> on STRADS</a:t>
            </a:r>
          </a:p>
        </p:txBody>
      </p:sp>
      <p:sp>
        <p:nvSpPr>
          <p:cNvPr id="3" name="Text Placeholder 2">
            <a:extLst>
              <a:ext uri="{FF2B5EF4-FFF2-40B4-BE49-F238E27FC236}">
                <a16:creationId xmlns:a16="http://schemas.microsoft.com/office/drawing/2014/main" id="{3CEA438A-BD36-4E6C-ACAE-D07D7C364BA0}"/>
              </a:ext>
            </a:extLst>
          </p:cNvPr>
          <p:cNvSpPr>
            <a:spLocks noGrp="1"/>
          </p:cNvSpPr>
          <p:nvPr>
            <p:ph type="body" idx="1"/>
          </p:nvPr>
        </p:nvSpPr>
        <p:spPr>
          <a:xfrm>
            <a:off x="838200" y="1825625"/>
            <a:ext cx="10644996" cy="4351338"/>
          </a:xfrm>
        </p:spPr>
        <p:txBody>
          <a:bodyPr>
            <a:normAutofit fontScale="92500" lnSpcReduction="10000"/>
          </a:bodyPr>
          <a:lstStyle/>
          <a:p>
            <a:r>
              <a:rPr lang="en-US"/>
              <a:t>Decreased the number of data samples required for convergence by an order of magnitude</a:t>
            </a:r>
          </a:p>
          <a:p>
            <a:r>
              <a:rPr lang="en-US"/>
              <a:t>Convergence time decreases largely because of prioritization based on dependencies</a:t>
            </a:r>
          </a:p>
          <a:p>
            <a:r>
              <a:rPr lang="en-US"/>
              <a:t>Dynamic </a:t>
            </a:r>
            <a:r>
              <a:rPr lang="en-US" err="1"/>
              <a:t>SchMP</a:t>
            </a:r>
            <a:r>
              <a:rPr lang="en-US"/>
              <a:t> pipelining improves throughput enough to offset loss to progress per iteration</a:t>
            </a:r>
          </a:p>
          <a:p>
            <a:r>
              <a:rPr lang="en-US"/>
              <a:t>Compared to implementation on Spark, converged to better result in 3 minutes rather than an hour</a:t>
            </a:r>
          </a:p>
          <a:p>
            <a:r>
              <a:rPr lang="en-US"/>
              <a:t>Converges 5 times faster</a:t>
            </a:r>
          </a:p>
          <a:p>
            <a:r>
              <a:rPr lang="en-US"/>
              <a:t>Implemented in 100s LOC</a:t>
            </a:r>
          </a:p>
        </p:txBody>
      </p:sp>
      <p:sp>
        <p:nvSpPr>
          <p:cNvPr id="4" name="Slide Number Placeholder 3">
            <a:extLst>
              <a:ext uri="{FF2B5EF4-FFF2-40B4-BE49-F238E27FC236}">
                <a16:creationId xmlns:a16="http://schemas.microsoft.com/office/drawing/2014/main" id="{F74818D0-C233-401E-8073-814E4DA97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53</a:t>
            </a:fld>
            <a:endParaRPr lang="en-US"/>
          </a:p>
        </p:txBody>
      </p:sp>
    </p:spTree>
    <p:extLst>
      <p:ext uri="{BB962C8B-B14F-4D97-AF65-F5344CB8AC3E}">
        <p14:creationId xmlns:p14="http://schemas.microsoft.com/office/powerpoint/2010/main" val="28223329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6200-126A-4F86-9C3D-FA80AB5F5F81}"/>
              </a:ext>
            </a:extLst>
          </p:cNvPr>
          <p:cNvSpPr>
            <a:spLocks noGrp="1"/>
          </p:cNvSpPr>
          <p:nvPr>
            <p:ph type="title"/>
          </p:nvPr>
        </p:nvSpPr>
        <p:spPr/>
        <p:txBody>
          <a:bodyPr/>
          <a:lstStyle/>
          <a:p>
            <a:r>
              <a:rPr lang="en-US" err="1"/>
              <a:t>Conclussion</a:t>
            </a:r>
            <a:endParaRPr lang="en-US"/>
          </a:p>
        </p:txBody>
      </p:sp>
      <p:sp>
        <p:nvSpPr>
          <p:cNvPr id="3" name="Text Placeholder 2">
            <a:extLst>
              <a:ext uri="{FF2B5EF4-FFF2-40B4-BE49-F238E27FC236}">
                <a16:creationId xmlns:a16="http://schemas.microsoft.com/office/drawing/2014/main" id="{B2D75ED6-274D-4E98-B83C-0520551F1A52}"/>
              </a:ext>
            </a:extLst>
          </p:cNvPr>
          <p:cNvSpPr>
            <a:spLocks noGrp="1"/>
          </p:cNvSpPr>
          <p:nvPr>
            <p:ph type="body" idx="1"/>
          </p:nvPr>
        </p:nvSpPr>
        <p:spPr/>
        <p:txBody>
          <a:bodyPr/>
          <a:lstStyle/>
          <a:p>
            <a:r>
              <a:rPr lang="en-US" err="1"/>
              <a:t>SchMP</a:t>
            </a:r>
            <a:r>
              <a:rPr lang="en-US"/>
              <a:t> implemented ML achieves high progress per iteration</a:t>
            </a:r>
          </a:p>
          <a:p>
            <a:r>
              <a:rPr lang="en-US" err="1"/>
              <a:t>SchMP</a:t>
            </a:r>
            <a:r>
              <a:rPr lang="en-US"/>
              <a:t> programs on STRADS achieve high throughput</a:t>
            </a:r>
          </a:p>
          <a:p>
            <a:r>
              <a:rPr lang="en-US"/>
              <a:t>Using a whole new paradigm, </a:t>
            </a:r>
            <a:r>
              <a:rPr lang="en-US" err="1"/>
              <a:t>SchMP</a:t>
            </a:r>
            <a:r>
              <a:rPr lang="en-US"/>
              <a:t>, for writing ML algorithms requires a lot of work from users</a:t>
            </a:r>
          </a:p>
          <a:p>
            <a:pPr lvl="1"/>
            <a:r>
              <a:rPr lang="en-US" i="1"/>
              <a:t>schedule( )</a:t>
            </a:r>
            <a:r>
              <a:rPr lang="en-US"/>
              <a:t> must currently be implemented by users</a:t>
            </a:r>
          </a:p>
          <a:p>
            <a:r>
              <a:rPr lang="en-US"/>
              <a:t>Authors suggest an interesting area of research is hybridization of model parallel and data parallel models</a:t>
            </a:r>
          </a:p>
        </p:txBody>
      </p:sp>
      <p:sp>
        <p:nvSpPr>
          <p:cNvPr id="4" name="Slide Number Placeholder 3">
            <a:extLst>
              <a:ext uri="{FF2B5EF4-FFF2-40B4-BE49-F238E27FC236}">
                <a16:creationId xmlns:a16="http://schemas.microsoft.com/office/drawing/2014/main" id="{A85745DA-3EF6-4826-A9DC-06DE6A6D24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26847189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3889-ECA5-4E69-B3E0-8232A72CA9C5}"/>
              </a:ext>
            </a:extLst>
          </p:cNvPr>
          <p:cNvSpPr>
            <a:spLocks noGrp="1"/>
          </p:cNvSpPr>
          <p:nvPr>
            <p:ph type="title"/>
          </p:nvPr>
        </p:nvSpPr>
        <p:spPr/>
        <p:txBody>
          <a:bodyPr/>
          <a:lstStyle/>
          <a:p>
            <a:r>
              <a:rPr lang="en-US"/>
              <a:t>Discussion</a:t>
            </a:r>
          </a:p>
        </p:txBody>
      </p:sp>
      <p:sp>
        <p:nvSpPr>
          <p:cNvPr id="3" name="Text Placeholder 2">
            <a:extLst>
              <a:ext uri="{FF2B5EF4-FFF2-40B4-BE49-F238E27FC236}">
                <a16:creationId xmlns:a16="http://schemas.microsoft.com/office/drawing/2014/main" id="{3CEA438A-BD36-4E6C-ACAE-D07D7C364BA0}"/>
              </a:ext>
            </a:extLst>
          </p:cNvPr>
          <p:cNvSpPr>
            <a:spLocks noGrp="1"/>
          </p:cNvSpPr>
          <p:nvPr>
            <p:ph type="body" idx="1"/>
          </p:nvPr>
        </p:nvSpPr>
        <p:spPr>
          <a:xfrm>
            <a:off x="838200" y="1825625"/>
            <a:ext cx="10644996" cy="4351338"/>
          </a:xfrm>
        </p:spPr>
        <p:txBody>
          <a:bodyPr>
            <a:normAutofit/>
          </a:bodyPr>
          <a:lstStyle/>
          <a:p>
            <a:r>
              <a:rPr lang="en-US"/>
              <a:t>Parameter Server : is the flexible consistency a benefit?</a:t>
            </a:r>
          </a:p>
          <a:p>
            <a:r>
              <a:rPr lang="en-US"/>
              <a:t>What are the benefits for ring topology in Static Engine?</a:t>
            </a:r>
          </a:p>
          <a:p>
            <a:pPr lvl="1"/>
            <a:r>
              <a:rPr lang="en-US"/>
              <a:t>Reduce load on </a:t>
            </a:r>
            <a:r>
              <a:rPr lang="en-US" u="sng"/>
              <a:t>Parameter Manager</a:t>
            </a:r>
            <a:r>
              <a:rPr lang="en-US"/>
              <a:t>?</a:t>
            </a:r>
          </a:p>
          <a:p>
            <a:r>
              <a:rPr lang="en-US"/>
              <a:t>Are there possible optimizations for STRADS checkpointing?</a:t>
            </a:r>
          </a:p>
          <a:p>
            <a:r>
              <a:rPr lang="en-US"/>
              <a:t>Why did dynamically-scheduled STRADS decrease the amount of data needed for convergence?</a:t>
            </a:r>
          </a:p>
          <a:p>
            <a:r>
              <a:rPr lang="en-US"/>
              <a:t>Does anyone know of work on combining model and data parallelism?</a:t>
            </a:r>
          </a:p>
        </p:txBody>
      </p:sp>
      <p:sp>
        <p:nvSpPr>
          <p:cNvPr id="4" name="Slide Number Placeholder 3">
            <a:extLst>
              <a:ext uri="{FF2B5EF4-FFF2-40B4-BE49-F238E27FC236}">
                <a16:creationId xmlns:a16="http://schemas.microsoft.com/office/drawing/2014/main" id="{F74818D0-C233-401E-8073-814E4DA97A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55</a:t>
            </a:fld>
            <a:endParaRPr lang="en-US"/>
          </a:p>
        </p:txBody>
      </p:sp>
    </p:spTree>
    <p:extLst>
      <p:ext uri="{BB962C8B-B14F-4D97-AF65-F5344CB8AC3E}">
        <p14:creationId xmlns:p14="http://schemas.microsoft.com/office/powerpoint/2010/main" val="3675092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461-6933-564F-AD59-A2F2450931BA}"/>
              </a:ext>
            </a:extLst>
          </p:cNvPr>
          <p:cNvSpPr>
            <a:spLocks noGrp="1"/>
          </p:cNvSpPr>
          <p:nvPr>
            <p:ph type="title"/>
          </p:nvPr>
        </p:nvSpPr>
        <p:spPr/>
        <p:txBody>
          <a:bodyPr/>
          <a:lstStyle/>
          <a:p>
            <a:r>
              <a:rPr lang="en-US"/>
              <a:t>Background and Motivation</a:t>
            </a:r>
          </a:p>
        </p:txBody>
      </p:sp>
      <p:sp>
        <p:nvSpPr>
          <p:cNvPr id="4" name="Slide Number Placeholder 3">
            <a:extLst>
              <a:ext uri="{FF2B5EF4-FFF2-40B4-BE49-F238E27FC236}">
                <a16:creationId xmlns:a16="http://schemas.microsoft.com/office/drawing/2014/main" id="{C8B36BD4-009E-494E-8554-61B5C9A36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8" name="TextBox 7">
            <a:extLst>
              <a:ext uri="{FF2B5EF4-FFF2-40B4-BE49-F238E27FC236}">
                <a16:creationId xmlns:a16="http://schemas.microsoft.com/office/drawing/2014/main" id="{3932E4BA-9DCA-974A-B8AC-16F7A8941193}"/>
              </a:ext>
            </a:extLst>
          </p:cNvPr>
          <p:cNvSpPr txBox="1"/>
          <p:nvPr/>
        </p:nvSpPr>
        <p:spPr>
          <a:xfrm>
            <a:off x="932621" y="3312249"/>
            <a:ext cx="1287532" cy="523220"/>
          </a:xfrm>
          <a:prstGeom prst="rect">
            <a:avLst/>
          </a:prstGeom>
          <a:noFill/>
        </p:spPr>
        <p:txBody>
          <a:bodyPr wrap="none" rtlCol="0">
            <a:spAutoFit/>
          </a:bodyPr>
          <a:lstStyle/>
          <a:p>
            <a:pPr algn="ctr"/>
            <a:r>
              <a:rPr lang="en-US"/>
              <a:t>Raw data</a:t>
            </a:r>
          </a:p>
          <a:p>
            <a:pPr algn="ctr"/>
            <a:r>
              <a:rPr lang="en-US"/>
              <a:t>(user queries)</a:t>
            </a:r>
          </a:p>
        </p:txBody>
      </p:sp>
      <p:cxnSp>
        <p:nvCxnSpPr>
          <p:cNvPr id="10" name="Straight Arrow Connector 9">
            <a:extLst>
              <a:ext uri="{FF2B5EF4-FFF2-40B4-BE49-F238E27FC236}">
                <a16:creationId xmlns:a16="http://schemas.microsoft.com/office/drawing/2014/main" id="{08391EAD-8D39-CC41-BF02-BDDC3C56AF80}"/>
              </a:ext>
            </a:extLst>
          </p:cNvPr>
          <p:cNvCxnSpPr/>
          <p:nvPr/>
        </p:nvCxnSpPr>
        <p:spPr>
          <a:xfrm>
            <a:off x="2457450" y="2878206"/>
            <a:ext cx="8143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9BE0580-486B-7D4D-96B2-4D2D9BBD20AE}"/>
              </a:ext>
            </a:extLst>
          </p:cNvPr>
          <p:cNvSpPr/>
          <p:nvPr/>
        </p:nvSpPr>
        <p:spPr>
          <a:xfrm>
            <a:off x="3414713" y="2521018"/>
            <a:ext cx="1476375" cy="7143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Training data</a:t>
            </a:r>
          </a:p>
        </p:txBody>
      </p:sp>
      <p:cxnSp>
        <p:nvCxnSpPr>
          <p:cNvPr id="12" name="Straight Arrow Connector 11">
            <a:extLst>
              <a:ext uri="{FF2B5EF4-FFF2-40B4-BE49-F238E27FC236}">
                <a16:creationId xmlns:a16="http://schemas.microsoft.com/office/drawing/2014/main" id="{AED9031E-42D3-1143-8C3F-C84287669E82}"/>
              </a:ext>
            </a:extLst>
          </p:cNvPr>
          <p:cNvCxnSpPr/>
          <p:nvPr/>
        </p:nvCxnSpPr>
        <p:spPr>
          <a:xfrm>
            <a:off x="5038725" y="2887729"/>
            <a:ext cx="8143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408F9507-E051-FA4A-AF9C-ED3D1DEB3431}"/>
              </a:ext>
            </a:extLst>
          </p:cNvPr>
          <p:cNvSpPr/>
          <p:nvPr/>
        </p:nvSpPr>
        <p:spPr>
          <a:xfrm>
            <a:off x="5995988" y="2521017"/>
            <a:ext cx="1476375" cy="7143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ML system</a:t>
            </a:r>
          </a:p>
        </p:txBody>
      </p:sp>
      <p:cxnSp>
        <p:nvCxnSpPr>
          <p:cNvPr id="14" name="Straight Arrow Connector 13">
            <a:extLst>
              <a:ext uri="{FF2B5EF4-FFF2-40B4-BE49-F238E27FC236}">
                <a16:creationId xmlns:a16="http://schemas.microsoft.com/office/drawing/2014/main" id="{049369E6-63F0-9D44-B4AA-2E5587C78850}"/>
              </a:ext>
            </a:extLst>
          </p:cNvPr>
          <p:cNvCxnSpPr/>
          <p:nvPr/>
        </p:nvCxnSpPr>
        <p:spPr>
          <a:xfrm>
            <a:off x="7634288" y="2878204"/>
            <a:ext cx="81438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55799CC-A949-5643-AD4E-9D1694B8CEB4}"/>
              </a:ext>
            </a:extLst>
          </p:cNvPr>
          <p:cNvSpPr/>
          <p:nvPr/>
        </p:nvSpPr>
        <p:spPr>
          <a:xfrm>
            <a:off x="8696326" y="2521016"/>
            <a:ext cx="1476375" cy="7143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Model (</a:t>
            </a:r>
            <a:r>
              <a:rPr lang="en-US" err="1"/>
              <a:t>Key,Value</a:t>
            </a:r>
            <a:r>
              <a:rPr lang="en-US"/>
              <a:t>)</a:t>
            </a:r>
          </a:p>
        </p:txBody>
      </p:sp>
      <p:pic>
        <p:nvPicPr>
          <p:cNvPr id="16" name="Picture 15">
            <a:extLst>
              <a:ext uri="{FF2B5EF4-FFF2-40B4-BE49-F238E27FC236}">
                <a16:creationId xmlns:a16="http://schemas.microsoft.com/office/drawing/2014/main" id="{08D3E71E-C451-BC46-9457-06EAA4243465}"/>
              </a:ext>
            </a:extLst>
          </p:cNvPr>
          <p:cNvPicPr>
            <a:picLocks noChangeAspect="1"/>
          </p:cNvPicPr>
          <p:nvPr/>
        </p:nvPicPr>
        <p:blipFill>
          <a:blip r:embed="rId3"/>
          <a:stretch>
            <a:fillRect/>
          </a:stretch>
        </p:blipFill>
        <p:spPr>
          <a:xfrm>
            <a:off x="869158" y="2521016"/>
            <a:ext cx="1421608" cy="796100"/>
          </a:xfrm>
          <a:prstGeom prst="rect">
            <a:avLst/>
          </a:prstGeom>
        </p:spPr>
      </p:pic>
      <p:sp>
        <p:nvSpPr>
          <p:cNvPr id="3" name="Rectangle 2">
            <a:extLst>
              <a:ext uri="{FF2B5EF4-FFF2-40B4-BE49-F238E27FC236}">
                <a16:creationId xmlns:a16="http://schemas.microsoft.com/office/drawing/2014/main" id="{D4B55979-A466-3F4E-A68F-DEABE7DC210D}"/>
              </a:ext>
            </a:extLst>
          </p:cNvPr>
          <p:cNvSpPr/>
          <p:nvPr/>
        </p:nvSpPr>
        <p:spPr>
          <a:xfrm>
            <a:off x="1258376" y="1590953"/>
            <a:ext cx="9189474" cy="400110"/>
          </a:xfrm>
          <a:prstGeom prst="rect">
            <a:avLst/>
          </a:prstGeom>
        </p:spPr>
        <p:txBody>
          <a:bodyPr wrap="square">
            <a:spAutoFit/>
          </a:bodyPr>
          <a:lstStyle/>
          <a:p>
            <a:pPr marL="0" indent="0" algn="ctr">
              <a:buNone/>
            </a:pPr>
            <a:r>
              <a:rPr lang="en-US" sz="2000" i="1">
                <a:solidFill>
                  <a:schemeClr val="bg2"/>
                </a:solidFill>
              </a:rPr>
              <a:t>Machine Learning is concerned with systems that can learn from data</a:t>
            </a:r>
          </a:p>
        </p:txBody>
      </p:sp>
      <p:sp>
        <p:nvSpPr>
          <p:cNvPr id="5" name="Rectangle 4">
            <a:extLst>
              <a:ext uri="{FF2B5EF4-FFF2-40B4-BE49-F238E27FC236}">
                <a16:creationId xmlns:a16="http://schemas.microsoft.com/office/drawing/2014/main" id="{B398BC19-5CA7-0248-8D3B-E6DAC291C7CA}"/>
              </a:ext>
            </a:extLst>
          </p:cNvPr>
          <p:cNvSpPr/>
          <p:nvPr/>
        </p:nvSpPr>
        <p:spPr>
          <a:xfrm>
            <a:off x="2929812" y="4325862"/>
            <a:ext cx="8572160" cy="2277491"/>
          </a:xfrm>
          <a:prstGeom prst="rect">
            <a:avLst/>
          </a:prstGeom>
          <a:ln w="31750">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buFont typeface="Arial" panose="020B0604020202020204" pitchFamily="34" charset="0"/>
              <a:buChar char="•"/>
            </a:pPr>
            <a:r>
              <a:rPr lang="en-US" sz="2000">
                <a:latin typeface="Gill Sans"/>
                <a:cs typeface="Gill Sans"/>
                <a:sym typeface="Gill Sans"/>
              </a:rPr>
              <a:t> Training Data is </a:t>
            </a:r>
            <a:r>
              <a:rPr lang="en-US" sz="2000">
                <a:solidFill>
                  <a:srgbClr val="C00000"/>
                </a:solidFill>
                <a:latin typeface="Gill Sans"/>
                <a:cs typeface="Gill Sans"/>
                <a:sym typeface="Gill Sans"/>
              </a:rPr>
              <a:t>Large</a:t>
            </a:r>
            <a:r>
              <a:rPr lang="en-US" sz="2000">
                <a:latin typeface="Gill Sans"/>
                <a:cs typeface="Gill Sans"/>
                <a:sym typeface="Gill Sans"/>
              </a:rPr>
              <a:t> – 1TB to 1PB</a:t>
            </a:r>
          </a:p>
          <a:p>
            <a:pPr>
              <a:buFont typeface="Arial" panose="020B0604020202020204" pitchFamily="34" charset="0"/>
              <a:buChar char="•"/>
            </a:pPr>
            <a:endParaRPr lang="en-US" sz="2000">
              <a:latin typeface="Gill Sans"/>
              <a:cs typeface="Gill Sans"/>
              <a:sym typeface="Gill Sans"/>
            </a:endParaRPr>
          </a:p>
          <a:p>
            <a:pPr>
              <a:buFont typeface="Arial" panose="020B0604020202020204" pitchFamily="34" charset="0"/>
              <a:buChar char="•"/>
            </a:pPr>
            <a:r>
              <a:rPr lang="en-US" sz="2000">
                <a:latin typeface="Gill Sans"/>
                <a:cs typeface="Gill Sans"/>
                <a:sym typeface="Gill Sans"/>
              </a:rPr>
              <a:t> Complex Models with </a:t>
            </a:r>
            <a:r>
              <a:rPr lang="en-US" sz="2000">
                <a:solidFill>
                  <a:srgbClr val="C00000"/>
                </a:solidFill>
                <a:latin typeface="Gill Sans"/>
                <a:cs typeface="Gill Sans"/>
                <a:sym typeface="Gill Sans"/>
              </a:rPr>
              <a:t>Billions</a:t>
            </a:r>
            <a:r>
              <a:rPr lang="en-US" sz="2000">
                <a:latin typeface="Gill Sans"/>
                <a:cs typeface="Gill Sans"/>
                <a:sym typeface="Gill Sans"/>
              </a:rPr>
              <a:t> and </a:t>
            </a:r>
            <a:r>
              <a:rPr lang="en-US" sz="2000">
                <a:solidFill>
                  <a:srgbClr val="C00000"/>
                </a:solidFill>
                <a:latin typeface="Gill Sans"/>
                <a:cs typeface="Gill Sans"/>
                <a:sym typeface="Gill Sans"/>
              </a:rPr>
              <a:t>Trillions</a:t>
            </a:r>
            <a:r>
              <a:rPr lang="en-US" sz="2000">
                <a:latin typeface="Gill Sans"/>
                <a:cs typeface="Gill Sans"/>
                <a:sym typeface="Gill Sans"/>
              </a:rPr>
              <a:t> of Parameters</a:t>
            </a:r>
          </a:p>
          <a:p>
            <a:pPr>
              <a:buFont typeface="Arial" panose="020B0604020202020204" pitchFamily="34" charset="0"/>
              <a:buChar char="•"/>
            </a:pPr>
            <a:endParaRPr lang="en-US" sz="2000">
              <a:latin typeface="Gill Sans"/>
              <a:cs typeface="Gill Sans"/>
              <a:sym typeface="Gill Sans"/>
            </a:endParaRPr>
          </a:p>
          <a:p>
            <a:pPr>
              <a:buFont typeface="Arial" panose="020B0604020202020204" pitchFamily="34" charset="0"/>
              <a:buChar char="•"/>
            </a:pPr>
            <a:r>
              <a:rPr lang="en-US" sz="2000">
                <a:latin typeface="Gill Sans"/>
                <a:cs typeface="Gill Sans"/>
                <a:sym typeface="Gill Sans"/>
              </a:rPr>
              <a:t> Parameters are shared globally among worker nodes : </a:t>
            </a:r>
            <a:r>
              <a:rPr lang="en-US" sz="2000">
                <a:solidFill>
                  <a:srgbClr val="C00000"/>
                </a:solidFill>
                <a:latin typeface="Gill Sans"/>
                <a:cs typeface="Gill Sans"/>
                <a:sym typeface="Gill Sans"/>
              </a:rPr>
              <a:t>Network cost</a:t>
            </a:r>
            <a:r>
              <a:rPr lang="en-US" sz="2000">
                <a:latin typeface="Gill Sans"/>
                <a:cs typeface="Gill Sans"/>
                <a:sym typeface="Gill Sans"/>
              </a:rPr>
              <a:t>, ML Jobs </a:t>
            </a:r>
            <a:r>
              <a:rPr lang="en-US" sz="2000">
                <a:solidFill>
                  <a:srgbClr val="C00000"/>
                </a:solidFill>
                <a:latin typeface="Gill Sans"/>
                <a:cs typeface="Gill Sans"/>
                <a:sym typeface="Gill Sans"/>
              </a:rPr>
              <a:t>barriers</a:t>
            </a:r>
            <a:r>
              <a:rPr lang="en-US" sz="2000">
                <a:latin typeface="Gill Sans"/>
                <a:cs typeface="Gill Sans"/>
                <a:sym typeface="Gill Sans"/>
              </a:rPr>
              <a:t> and </a:t>
            </a:r>
            <a:r>
              <a:rPr lang="en-US" sz="2000">
                <a:solidFill>
                  <a:srgbClr val="C00000"/>
                </a:solidFill>
                <a:latin typeface="Gill Sans"/>
                <a:cs typeface="Gill Sans"/>
                <a:sym typeface="Gill Sans"/>
              </a:rPr>
              <a:t>Fault tolerance</a:t>
            </a:r>
            <a:endParaRPr lang="en-US" sz="2000">
              <a:latin typeface="Gill Sans"/>
              <a:cs typeface="Gill Sans"/>
              <a:sym typeface="Gill Sans"/>
            </a:endParaRPr>
          </a:p>
          <a:p>
            <a:pPr lvl="1">
              <a:buFont typeface="Arial" panose="020B0604020202020204" pitchFamily="34" charset="0"/>
              <a:buChar char="•"/>
            </a:pPr>
            <a:endParaRPr lang="en-US" sz="1800">
              <a:latin typeface="Gill Sans"/>
              <a:cs typeface="Gill Sans"/>
              <a:sym typeface="Gill Sans"/>
            </a:endParaRPr>
          </a:p>
        </p:txBody>
      </p:sp>
      <p:sp>
        <p:nvSpPr>
          <p:cNvPr id="20" name="TextBox 19">
            <a:extLst>
              <a:ext uri="{FF2B5EF4-FFF2-40B4-BE49-F238E27FC236}">
                <a16:creationId xmlns:a16="http://schemas.microsoft.com/office/drawing/2014/main" id="{EE074F94-2535-404D-92E0-DEEA92B5F11B}"/>
              </a:ext>
            </a:extLst>
          </p:cNvPr>
          <p:cNvSpPr txBox="1"/>
          <p:nvPr/>
        </p:nvSpPr>
        <p:spPr>
          <a:xfrm>
            <a:off x="820655" y="5005437"/>
            <a:ext cx="1744388" cy="523220"/>
          </a:xfrm>
          <a:prstGeom prst="rect">
            <a:avLst/>
          </a:prstGeom>
          <a:noFill/>
        </p:spPr>
        <p:txBody>
          <a:bodyPr wrap="none" rtlCol="0">
            <a:spAutoFit/>
          </a:bodyPr>
          <a:lstStyle/>
          <a:p>
            <a:pPr algn="ctr"/>
            <a:r>
              <a:rPr lang="en-US" sz="2800">
                <a:solidFill>
                  <a:srgbClr val="C00000"/>
                </a:solidFill>
                <a:latin typeface="Gill Sans" panose="020B0502020104020203" pitchFamily="34" charset="-79"/>
                <a:cs typeface="Gill Sans" panose="020B0502020104020203" pitchFamily="34" charset="-79"/>
              </a:rPr>
              <a:t>Challenges</a:t>
            </a:r>
          </a:p>
        </p:txBody>
      </p:sp>
    </p:spTree>
    <p:extLst>
      <p:ext uri="{BB962C8B-B14F-4D97-AF65-F5344CB8AC3E}">
        <p14:creationId xmlns:p14="http://schemas.microsoft.com/office/powerpoint/2010/main" val="326574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1E0BD-3F27-4E49-857A-208FD8E29BE7}"/>
              </a:ext>
            </a:extLst>
          </p:cNvPr>
          <p:cNvSpPr>
            <a:spLocks noGrp="1"/>
          </p:cNvSpPr>
          <p:nvPr>
            <p:ph type="title"/>
          </p:nvPr>
        </p:nvSpPr>
        <p:spPr/>
        <p:txBody>
          <a:bodyPr/>
          <a:lstStyle/>
          <a:p>
            <a:r>
              <a:rPr lang="en-US"/>
              <a:t>Challenges</a:t>
            </a:r>
          </a:p>
        </p:txBody>
      </p:sp>
      <p:sp>
        <p:nvSpPr>
          <p:cNvPr id="4" name="Slide Number Placeholder 3">
            <a:extLst>
              <a:ext uri="{FF2B5EF4-FFF2-40B4-BE49-F238E27FC236}">
                <a16:creationId xmlns:a16="http://schemas.microsoft.com/office/drawing/2014/main" id="{2C0F592E-BD9C-1A41-8804-FB61D133F63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5" name="Content Placeholder 2">
            <a:extLst>
              <a:ext uri="{FF2B5EF4-FFF2-40B4-BE49-F238E27FC236}">
                <a16:creationId xmlns:a16="http://schemas.microsoft.com/office/drawing/2014/main" id="{6A6AD714-B879-CE44-A80A-BD8F19214006}"/>
              </a:ext>
            </a:extLst>
          </p:cNvPr>
          <p:cNvSpPr>
            <a:spLocks noGrp="1"/>
          </p:cNvSpPr>
          <p:nvPr>
            <p:ph type="body" idx="1"/>
          </p:nvPr>
        </p:nvSpPr>
        <p:spPr/>
        <p:txBody>
          <a:bodyPr>
            <a:normAutofit fontScale="92500" lnSpcReduction="10000"/>
          </a:bodyPr>
          <a:lstStyle/>
          <a:p>
            <a:pPr marL="0" indent="0">
              <a:buNone/>
            </a:pPr>
            <a:r>
              <a:rPr lang="en-US"/>
              <a:t> </a:t>
            </a:r>
          </a:p>
          <a:p>
            <a:pPr>
              <a:buFont typeface="Arial" panose="020B0604020202020204" pitchFamily="34" charset="0"/>
              <a:buChar char="•"/>
            </a:pPr>
            <a:r>
              <a:rPr lang="en-US" sz="3000" b="1"/>
              <a:t> </a:t>
            </a:r>
            <a:r>
              <a:rPr lang="en-US" sz="3000"/>
              <a:t>Training Data is </a:t>
            </a:r>
            <a:r>
              <a:rPr lang="en-US" sz="3000">
                <a:solidFill>
                  <a:srgbClr val="C00000"/>
                </a:solidFill>
              </a:rPr>
              <a:t>Large</a:t>
            </a:r>
            <a:r>
              <a:rPr lang="en-US" sz="3000"/>
              <a:t> – 1TB to 1PB</a:t>
            </a:r>
          </a:p>
          <a:p>
            <a:pPr>
              <a:buFont typeface="Arial" panose="020B0604020202020204" pitchFamily="34" charset="0"/>
              <a:buChar char="•"/>
            </a:pPr>
            <a:endParaRPr lang="en-US" sz="3000" b="1"/>
          </a:p>
          <a:p>
            <a:pPr>
              <a:buFont typeface="Arial" panose="020B0604020202020204" pitchFamily="34" charset="0"/>
              <a:buChar char="•"/>
            </a:pPr>
            <a:r>
              <a:rPr lang="en-US" sz="3000" b="1"/>
              <a:t> </a:t>
            </a:r>
            <a:r>
              <a:rPr lang="en-US" sz="3000"/>
              <a:t>Complex Models with </a:t>
            </a:r>
            <a:r>
              <a:rPr lang="en-US" sz="3000">
                <a:solidFill>
                  <a:srgbClr val="C00000"/>
                </a:solidFill>
              </a:rPr>
              <a:t>Billions</a:t>
            </a:r>
            <a:r>
              <a:rPr lang="en-US" sz="3000"/>
              <a:t> and </a:t>
            </a:r>
            <a:r>
              <a:rPr lang="en-US" sz="3000">
                <a:solidFill>
                  <a:srgbClr val="C00000"/>
                </a:solidFill>
              </a:rPr>
              <a:t>Trillions</a:t>
            </a:r>
            <a:r>
              <a:rPr lang="en-US" sz="3000"/>
              <a:t> of Parameters</a:t>
            </a:r>
          </a:p>
          <a:p>
            <a:pPr>
              <a:buFont typeface="Arial" panose="020B0604020202020204" pitchFamily="34" charset="0"/>
              <a:buChar char="•"/>
            </a:pPr>
            <a:endParaRPr lang="en-US" sz="3000"/>
          </a:p>
          <a:p>
            <a:pPr>
              <a:buFont typeface="Arial" panose="020B0604020202020204" pitchFamily="34" charset="0"/>
              <a:buChar char="•"/>
            </a:pPr>
            <a:r>
              <a:rPr lang="en-US" sz="3000"/>
              <a:t> Parameters are shared globally among worker nodes:</a:t>
            </a:r>
          </a:p>
          <a:p>
            <a:pPr lvl="1">
              <a:buFont typeface="Arial" panose="020B0604020202020204" pitchFamily="34" charset="0"/>
              <a:buChar char="•"/>
            </a:pPr>
            <a:r>
              <a:rPr lang="en-US"/>
              <a:t>Accessing them incurs large </a:t>
            </a:r>
            <a:r>
              <a:rPr lang="en-US">
                <a:solidFill>
                  <a:srgbClr val="C00000"/>
                </a:solidFill>
              </a:rPr>
              <a:t>Network costs</a:t>
            </a:r>
          </a:p>
          <a:p>
            <a:pPr lvl="1">
              <a:buFont typeface="Arial" panose="020B0604020202020204" pitchFamily="34" charset="0"/>
              <a:buChar char="•"/>
            </a:pPr>
            <a:r>
              <a:rPr lang="en-US"/>
              <a:t>Sequential ML jobs require </a:t>
            </a:r>
            <a:r>
              <a:rPr lang="en-US">
                <a:solidFill>
                  <a:srgbClr val="C00000"/>
                </a:solidFill>
              </a:rPr>
              <a:t>barriers</a:t>
            </a:r>
            <a:r>
              <a:rPr lang="en-US"/>
              <a:t> and hurt performance by blocking</a:t>
            </a:r>
          </a:p>
          <a:p>
            <a:pPr lvl="1">
              <a:buFont typeface="Arial" panose="020B0604020202020204" pitchFamily="34" charset="0"/>
              <a:buChar char="•"/>
            </a:pPr>
            <a:r>
              <a:rPr lang="en-US">
                <a:solidFill>
                  <a:srgbClr val="C00000"/>
                </a:solidFill>
              </a:rPr>
              <a:t>Fault Tolerance </a:t>
            </a:r>
            <a:r>
              <a:rPr lang="en-US"/>
              <a:t>is required as these jobs run in a cloud environment where machines are unreliable and jobs can crush</a:t>
            </a:r>
          </a:p>
        </p:txBody>
      </p:sp>
    </p:spTree>
    <p:extLst>
      <p:ext uri="{BB962C8B-B14F-4D97-AF65-F5344CB8AC3E}">
        <p14:creationId xmlns:p14="http://schemas.microsoft.com/office/powerpoint/2010/main" val="4255712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B461-6933-564F-AD59-A2F2450931BA}"/>
              </a:ext>
            </a:extLst>
          </p:cNvPr>
          <p:cNvSpPr>
            <a:spLocks noGrp="1"/>
          </p:cNvSpPr>
          <p:nvPr>
            <p:ph type="title"/>
          </p:nvPr>
        </p:nvSpPr>
        <p:spPr/>
        <p:txBody>
          <a:bodyPr/>
          <a:lstStyle/>
          <a:p>
            <a:r>
              <a:rPr lang="en-US"/>
              <a:t>Related Work</a:t>
            </a:r>
          </a:p>
        </p:txBody>
      </p:sp>
      <p:sp>
        <p:nvSpPr>
          <p:cNvPr id="3" name="Text Placeholder 2">
            <a:extLst>
              <a:ext uri="{FF2B5EF4-FFF2-40B4-BE49-F238E27FC236}">
                <a16:creationId xmlns:a16="http://schemas.microsoft.com/office/drawing/2014/main" id="{09C9B7AD-569A-4A4D-B3D0-85414B5F1C48}"/>
              </a:ext>
            </a:extLst>
          </p:cNvPr>
          <p:cNvSpPr>
            <a:spLocks noGrp="1"/>
          </p:cNvSpPr>
          <p:nvPr>
            <p:ph type="body" idx="1"/>
          </p:nvPr>
        </p:nvSpPr>
        <p:spPr>
          <a:xfrm>
            <a:off x="838200" y="1825625"/>
            <a:ext cx="5740400" cy="3025775"/>
          </a:xfrm>
        </p:spPr>
        <p:txBody>
          <a:bodyPr/>
          <a:lstStyle/>
          <a:p>
            <a:pPr marL="0" indent="0">
              <a:buNone/>
            </a:pPr>
            <a:r>
              <a:rPr lang="en-US"/>
              <a:t>Amazon, Baidu, Facebook, Google, Microsoft, Yahoo</a:t>
            </a:r>
          </a:p>
          <a:p>
            <a:pPr marL="0" indent="0">
              <a:buNone/>
            </a:pPr>
            <a:endParaRPr lang="en-US"/>
          </a:p>
          <a:p>
            <a:pPr marL="0" indent="0">
              <a:buNone/>
            </a:pPr>
            <a:r>
              <a:rPr lang="en-US"/>
              <a:t>Open source projects:</a:t>
            </a:r>
          </a:p>
          <a:p>
            <a:pPr marL="0" indent="0">
              <a:buNone/>
            </a:pPr>
            <a:r>
              <a:rPr lang="en-US" err="1"/>
              <a:t>YahooLDA</a:t>
            </a:r>
            <a:r>
              <a:rPr lang="en-US"/>
              <a:t>, </a:t>
            </a:r>
            <a:r>
              <a:rPr lang="en-US" err="1"/>
              <a:t>Petuum</a:t>
            </a:r>
            <a:r>
              <a:rPr lang="en-US"/>
              <a:t>, </a:t>
            </a:r>
            <a:r>
              <a:rPr lang="en-US" err="1"/>
              <a:t>Graphlab</a:t>
            </a:r>
            <a:endParaRPr lang="en-US"/>
          </a:p>
        </p:txBody>
      </p:sp>
      <p:sp>
        <p:nvSpPr>
          <p:cNvPr id="4" name="Slide Number Placeholder 3">
            <a:extLst>
              <a:ext uri="{FF2B5EF4-FFF2-40B4-BE49-F238E27FC236}">
                <a16:creationId xmlns:a16="http://schemas.microsoft.com/office/drawing/2014/main" id="{C8B36BD4-009E-494E-8554-61B5C9A36B1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pic>
        <p:nvPicPr>
          <p:cNvPr id="6" name="Picture 5">
            <a:extLst>
              <a:ext uri="{FF2B5EF4-FFF2-40B4-BE49-F238E27FC236}">
                <a16:creationId xmlns:a16="http://schemas.microsoft.com/office/drawing/2014/main" id="{EAD1B039-A5BD-FA4C-8848-FCBCDCD21088}"/>
              </a:ext>
            </a:extLst>
          </p:cNvPr>
          <p:cNvPicPr>
            <a:picLocks noChangeAspect="1"/>
          </p:cNvPicPr>
          <p:nvPr/>
        </p:nvPicPr>
        <p:blipFill>
          <a:blip r:embed="rId3"/>
          <a:stretch>
            <a:fillRect/>
          </a:stretch>
        </p:blipFill>
        <p:spPr>
          <a:xfrm>
            <a:off x="6961668" y="2350008"/>
            <a:ext cx="4392132" cy="2157984"/>
          </a:xfrm>
          <a:prstGeom prst="rect">
            <a:avLst/>
          </a:prstGeom>
        </p:spPr>
      </p:pic>
      <p:sp>
        <p:nvSpPr>
          <p:cNvPr id="7" name="Rectangle 6">
            <a:extLst>
              <a:ext uri="{FF2B5EF4-FFF2-40B4-BE49-F238E27FC236}">
                <a16:creationId xmlns:a16="http://schemas.microsoft.com/office/drawing/2014/main" id="{BDA1F668-5326-2F40-8F89-B4EC7A1FEED3}"/>
              </a:ext>
            </a:extLst>
          </p:cNvPr>
          <p:cNvSpPr/>
          <p:nvPr/>
        </p:nvSpPr>
        <p:spPr>
          <a:xfrm>
            <a:off x="889000" y="4992687"/>
            <a:ext cx="5282215" cy="996170"/>
          </a:xfrm>
          <a:prstGeom prst="rect">
            <a:avLst/>
          </a:prstGeom>
        </p:spPr>
        <p:txBody>
          <a:bodyPr wrap="none">
            <a:spAutoFit/>
          </a:bodyPr>
          <a:lstStyle/>
          <a:p>
            <a:pPr>
              <a:lnSpc>
                <a:spcPct val="90000"/>
              </a:lnSpc>
              <a:spcBef>
                <a:spcPts val="1000"/>
              </a:spcBef>
              <a:buClr>
                <a:schemeClr val="dk1"/>
              </a:buClr>
              <a:buSzPts val="1800"/>
            </a:pPr>
            <a:r>
              <a:rPr lang="en-US" sz="2800">
                <a:solidFill>
                  <a:srgbClr val="C00000"/>
                </a:solidFill>
                <a:latin typeface="Gill Sans"/>
                <a:cs typeface="Gill Sans"/>
                <a:sym typeface="Gill Sans"/>
              </a:rPr>
              <a:t>Lack of Flexibility and Performance</a:t>
            </a:r>
          </a:p>
          <a:p>
            <a:pPr>
              <a:lnSpc>
                <a:spcPct val="90000"/>
              </a:lnSpc>
              <a:spcBef>
                <a:spcPts val="1000"/>
              </a:spcBef>
              <a:buClr>
                <a:schemeClr val="dk1"/>
              </a:buClr>
              <a:buSzPts val="1800"/>
            </a:pPr>
            <a:r>
              <a:rPr lang="en-US" sz="2800">
                <a:solidFill>
                  <a:srgbClr val="C00000"/>
                </a:solidFill>
                <a:latin typeface="Gill Sans"/>
                <a:cs typeface="Gill Sans"/>
                <a:sym typeface="Gill Sans"/>
              </a:rPr>
              <a:t>NO FAULT TOLERANCE</a:t>
            </a:r>
          </a:p>
        </p:txBody>
      </p:sp>
    </p:spTree>
    <p:extLst>
      <p:ext uri="{BB962C8B-B14F-4D97-AF65-F5344CB8AC3E}">
        <p14:creationId xmlns:p14="http://schemas.microsoft.com/office/powerpoint/2010/main" val="63565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 presetClass="entr" presetSubtype="0" fill="hold" nodeType="afterEffect">
                                  <p:stCondLst>
                                    <p:cond delay="100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09"/>
        <p:cNvGrpSpPr/>
        <p:nvPr/>
      </p:nvGrpSpPr>
      <p:grpSpPr>
        <a:xfrm>
          <a:off x="0" y="0"/>
          <a:ext cx="0" cy="0"/>
          <a:chOff x="0" y="0"/>
          <a:chExt cx="0" cy="0"/>
        </a:xfrm>
      </p:grpSpPr>
      <p:sp>
        <p:nvSpPr>
          <p:cNvPr id="110" name="Google Shape;110;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latin typeface="Calibri" panose="020F0502020204030204" pitchFamily="34" charset="0"/>
                <a:cs typeface="Calibri" panose="020F0502020204030204" pitchFamily="34" charset="0"/>
              </a:rPr>
              <a:t>Related works</a:t>
            </a:r>
            <a:endParaRPr>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3B06273F-6705-294B-BCB9-3A6115A6430B}"/>
              </a:ext>
            </a:extLst>
          </p:cNvPr>
          <p:cNvSpPr>
            <a:spLocks noGrp="1"/>
          </p:cNvSpPr>
          <p:nvPr>
            <p:ph type="body" idx="1"/>
          </p:nvPr>
        </p:nvSpPr>
        <p:spPr>
          <a:xfrm>
            <a:off x="838200" y="1825625"/>
            <a:ext cx="9753600" cy="4667250"/>
          </a:xfrm>
        </p:spPr>
        <p:txBody>
          <a:bodyPr>
            <a:normAutofit lnSpcReduction="10000"/>
          </a:bodyPr>
          <a:lstStyle/>
          <a:p>
            <a:pPr marL="0" indent="0">
              <a:buNone/>
            </a:pPr>
            <a:r>
              <a:rPr lang="en-US"/>
              <a:t>First generation parameter server</a:t>
            </a:r>
          </a:p>
          <a:p>
            <a:pPr indent="-457200">
              <a:buFont typeface="Arial" panose="020B0604020202020204" pitchFamily="34" charset="0"/>
              <a:buChar char="•"/>
            </a:pPr>
            <a:r>
              <a:rPr lang="en-US"/>
              <a:t>Memcached (</a:t>
            </a:r>
            <a:r>
              <a:rPr lang="en-US" err="1"/>
              <a:t>key,value</a:t>
            </a:r>
            <a:r>
              <a:rPr lang="en-US"/>
              <a:t>)</a:t>
            </a:r>
          </a:p>
          <a:p>
            <a:pPr indent="-457200">
              <a:buFont typeface="Arial" panose="020B0604020202020204" pitchFamily="34" charset="0"/>
              <a:buChar char="•"/>
            </a:pPr>
            <a:r>
              <a:rPr lang="en-US" err="1"/>
              <a:t>YahooLDA</a:t>
            </a:r>
            <a:r>
              <a:rPr lang="en-US"/>
              <a:t> (set, get, update)</a:t>
            </a:r>
          </a:p>
          <a:p>
            <a:pPr marL="0" indent="0">
              <a:buNone/>
            </a:pPr>
            <a:endParaRPr lang="en-US"/>
          </a:p>
          <a:p>
            <a:pPr marL="0" indent="0">
              <a:buNone/>
            </a:pPr>
            <a:r>
              <a:rPr lang="en-US"/>
              <a:t>Second generation parameter server</a:t>
            </a:r>
          </a:p>
          <a:p>
            <a:pPr indent="-457200"/>
            <a:r>
              <a:rPr lang="en-US"/>
              <a:t>Bounded delay model</a:t>
            </a:r>
          </a:p>
          <a:p>
            <a:pPr indent="-457200"/>
            <a:r>
              <a:rPr lang="en-US"/>
              <a:t>Limited the worker threading model</a:t>
            </a:r>
          </a:p>
          <a:p>
            <a:pPr indent="-457200"/>
            <a:endParaRPr lang="en-US"/>
          </a:p>
          <a:p>
            <a:pPr marL="0" indent="0">
              <a:buNone/>
            </a:pPr>
            <a:r>
              <a:rPr lang="en-US">
                <a:solidFill>
                  <a:srgbClr val="0070C0"/>
                </a:solidFill>
              </a:rPr>
              <a:t>Third-generation parameter server</a:t>
            </a:r>
          </a:p>
          <a:p>
            <a:pPr marL="0" indent="0">
              <a:buNone/>
            </a:pPr>
            <a:endParaRPr lang="en-US"/>
          </a:p>
        </p:txBody>
      </p:sp>
    </p:spTree>
    <p:extLst>
      <p:ext uri="{BB962C8B-B14F-4D97-AF65-F5344CB8AC3E}">
        <p14:creationId xmlns:p14="http://schemas.microsoft.com/office/powerpoint/2010/main" val="41893458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55</Slides>
  <Notes>25</Notes>
  <HiddenSlides>3</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Scaling Distributed Machine Learning with the Parameter Server</vt:lpstr>
      <vt:lpstr>Scaling Distributed Machine Learning with the Parameter Server</vt:lpstr>
      <vt:lpstr>Overview</vt:lpstr>
      <vt:lpstr>Background and Motivation</vt:lpstr>
      <vt:lpstr>Background and Motivation</vt:lpstr>
      <vt:lpstr>Background and Motivation</vt:lpstr>
      <vt:lpstr>Challenges</vt:lpstr>
      <vt:lpstr>Related Work</vt:lpstr>
      <vt:lpstr>Related works</vt:lpstr>
      <vt:lpstr>Related works</vt:lpstr>
      <vt:lpstr>Key Features of Parameter Server</vt:lpstr>
      <vt:lpstr>Architecture</vt:lpstr>
      <vt:lpstr>Architecture</vt:lpstr>
      <vt:lpstr>Architecture : the system</vt:lpstr>
      <vt:lpstr>Architecture: Parameter Key-Value</vt:lpstr>
      <vt:lpstr>Parameter Key-Value : Range Push &amp; Pull</vt:lpstr>
      <vt:lpstr>Asynchronous task and dependency</vt:lpstr>
      <vt:lpstr>Architecture : Flexible Consistency</vt:lpstr>
      <vt:lpstr>Architecture : User Defined Filters</vt:lpstr>
      <vt:lpstr>Implementation</vt:lpstr>
      <vt:lpstr>Dividing Parameters</vt:lpstr>
      <vt:lpstr>Server Node addition Protocol</vt:lpstr>
      <vt:lpstr>Vector clocks</vt:lpstr>
      <vt:lpstr>Vector clock</vt:lpstr>
      <vt:lpstr>Messages</vt:lpstr>
      <vt:lpstr>Replication and Consistency</vt:lpstr>
      <vt:lpstr>Worker Management</vt:lpstr>
      <vt:lpstr>Example</vt:lpstr>
      <vt:lpstr>Results</vt:lpstr>
      <vt:lpstr>Results</vt:lpstr>
      <vt:lpstr>Algorithm</vt:lpstr>
      <vt:lpstr>Summary: Pros</vt:lpstr>
      <vt:lpstr>Summary: Cons &amp; Further Discussion</vt:lpstr>
      <vt:lpstr>STRADS: A Distributed Framework for Scheduled Model Parallel Machine Learning </vt:lpstr>
      <vt:lpstr>10,000 ft. View</vt:lpstr>
      <vt:lpstr>Machine Learning 101</vt:lpstr>
      <vt:lpstr>Machine Learning 101</vt:lpstr>
      <vt:lpstr>Model Parallelism</vt:lpstr>
      <vt:lpstr>Data Parallelism</vt:lpstr>
      <vt:lpstr>Model Parallelism</vt:lpstr>
      <vt:lpstr>Model Parallelism</vt:lpstr>
      <vt:lpstr>Model Parallelism</vt:lpstr>
      <vt:lpstr>Previous systems</vt:lpstr>
      <vt:lpstr>STRADS</vt:lpstr>
      <vt:lpstr>SchMP Instructions on STRADS</vt:lpstr>
      <vt:lpstr>STRADS Services</vt:lpstr>
      <vt:lpstr>Scheduling optimizations for SchMP</vt:lpstr>
      <vt:lpstr>Service Implementations (Engines)</vt:lpstr>
      <vt:lpstr>Static Engine</vt:lpstr>
      <vt:lpstr>Dynamic Engine</vt:lpstr>
      <vt:lpstr>Other considerations</vt:lpstr>
      <vt:lpstr>Analysis - Static-scheduled SchMP on STRADS </vt:lpstr>
      <vt:lpstr>Analysis – Dynamic-scheduled SchMP on STRADS</vt:lpstr>
      <vt:lpstr>Conclussion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Scaling Distributed Machine Learning with the Parameter Server</dc:title>
  <dc:creator>Mosharaf Chowdhury</dc:creator>
  <cp:revision>7</cp:revision>
  <dcterms:created xsi:type="dcterms:W3CDTF">2015-12-27T15:42:19Z</dcterms:created>
  <dcterms:modified xsi:type="dcterms:W3CDTF">2020-01-29T19:10:11Z</dcterms:modified>
</cp:coreProperties>
</file>